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y="7559675" cx="10691800"/>
  <p:notesSz cx="6858000" cy="9144000"/>
  <p:embeddedFontLst>
    <p:embeddedFont>
      <p:font typeface="Ope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font" Target="fonts/OpenSans-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OpenSans-italic.fntdata"/><Relationship Id="rId50" Type="http://schemas.openxmlformats.org/officeDocument/2006/relationships/font" Target="fonts/OpenSans-bold.fntdata"/><Relationship Id="rId52" Type="http://schemas.openxmlformats.org/officeDocument/2006/relationships/font" Target="fonts/OpenSans-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3d26f14a64_0_4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3d26f14a64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g33d26f14a64_0_4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d26f14a64_0_4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3d26f14a64_0_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g33d26f14a64_0_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d26f14a64_0_5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3d26f14a64_0_5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g33d26f14a64_0_5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d26f14a64_0_64: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3d26f14a64_0_6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g33d26f14a64_0_6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3d26f14a64_0_8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g33d26f14a64_0_8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3d26f14a64_0_9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3d26f14a64_0_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g33d26f14a64_0_9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3d26f14a64_0_9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3d26f14a64_0_9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g33d26f14a64_0_9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3d26f14a64_0_104: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3d26f14a64_0_10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33d26f14a64_0_10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3d26f14a64_0_11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3d26f14a64_0_1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g33d26f14a64_0_1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3d26f14a64_0_11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3d26f14a64_0_1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g33d26f14a64_0_1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3d26f14a64_0_12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3d26f14a64_0_1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g33d26f14a64_0_1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3d26f14a64_0_13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g33d26f14a64_0_13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3d26f14a64_0_13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33d26f14a64_0_13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g33d26f14a64_0_13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3d26f14a64_0_144: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3d26f14a64_0_14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8" name="Google Shape;268;g33d26f14a64_0_14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3d26f14a64_0_15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3d26f14a64_0_15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g33d26f14a64_0_15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33d26f14a64_0_15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33d26f14a64_0_15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g33d26f14a64_0_15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33d26f14a64_0_16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33d26f14a64_0_16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g33d26f14a64_0_16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3d26f14a64_0_17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33d26f14a64_0_17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g33d26f14a64_0_17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3d26f14a64_0_18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3d26f14a64_0_18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g33d26f14a64_0_18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33d26f14a64_0_18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5" name="Google Shape;315;g33d26f14a64_0_18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3d26f14a64_0_19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33d26f14a64_0_19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g33d26f14a64_0_19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3d26f14a64_0_20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3d26f14a64_0_2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g33d26f14a64_0_2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3d26f14a64_0_20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33d26f14a64_0_20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9" name="Google Shape;339;g33d26f14a64_0_20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36a1895b856_0_1: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36a1895b856_0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7" name="Google Shape;347;g36a1895b856_0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36a1895b856_0_8: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36a1895b856_0_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 name="Google Shape;355;g36a1895b856_0_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36a1895b856_0_1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36a1895b856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3" name="Google Shape;363;g36a1895b856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36a1895b856_0_2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36a1895b856_0_2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g36a1895b856_0_2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6a1895b856_0_2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36a1895b856_0_2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g36a1895b856_0_2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36a1895b856_0_3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36a1895b856_0_3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7" name="Google Shape;387;g36a1895b856_0_3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36a1895b856_0_43: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36a1895b856_0_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5" name="Google Shape;395;g36a1895b856_0_4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d26f14a64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g33d26f14a64_0_7: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3d26f14a64_0_22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33d26f14a64_0_22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3" name="Google Shape;403;g33d26f14a64_0_22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36a1895b856_0_5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g36a1895b856_0_5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6a1895b856_0_55: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36a1895b856_0_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7" name="Google Shape;417;g36a1895b856_0_5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36a1895b856_0_6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36a1895b856_0_6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5" name="Google Shape;425;g36a1895b856_0_6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d26f14a64_0_0: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d26f14a64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g33d26f14a64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3d26f14a64_0_12: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3d26f14a64_0_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g33d26f14a64_0_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3d26f14a64_0_19: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3d26f14a64_0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g33d26f14a64_0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3d26f14a64_0_3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g33d26f14a64_0_36:notes"/>
          <p:cNvSpPr/>
          <p:nvPr>
            <p:ph idx="2" type="sldImg"/>
          </p:nvPr>
        </p:nvSpPr>
        <p:spPr>
          <a:xfrm>
            <a:off x="1246188" y="1143000"/>
            <a:ext cx="43656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15.png"/><Relationship Id="rId13" Type="http://schemas.openxmlformats.org/officeDocument/2006/relationships/image" Target="../media/image17.png"/><Relationship Id="rId12"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2.png"/><Relationship Id="rId4" Type="http://schemas.openxmlformats.org/officeDocument/2006/relationships/image" Target="../media/image8.png"/><Relationship Id="rId9" Type="http://schemas.openxmlformats.org/officeDocument/2006/relationships/image" Target="../media/image24.png"/><Relationship Id="rId15" Type="http://schemas.openxmlformats.org/officeDocument/2006/relationships/image" Target="../media/image10.png"/><Relationship Id="rId14" Type="http://schemas.openxmlformats.org/officeDocument/2006/relationships/image" Target="../media/image18.png"/><Relationship Id="rId17" Type="http://schemas.openxmlformats.org/officeDocument/2006/relationships/image" Target="../media/image4.png"/><Relationship Id="rId16" Type="http://schemas.openxmlformats.org/officeDocument/2006/relationships/image" Target="../media/image14.png"/><Relationship Id="rId5" Type="http://schemas.openxmlformats.org/officeDocument/2006/relationships/image" Target="../media/image7.png"/><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2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2.png"/><Relationship Id="rId4" Type="http://schemas.openxmlformats.org/officeDocument/2006/relationships/image" Target="../media/image8.png"/><Relationship Id="rId5"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image" Target="../media/image12.png"/><Relationship Id="rId6" Type="http://schemas.openxmlformats.org/officeDocument/2006/relationships/image" Target="../media/image22.png"/><Relationship Id="rId7" Type="http://schemas.openxmlformats.org/officeDocument/2006/relationships/image" Target="../media/image8.png"/><Relationship Id="rId8"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lajd tytułowy (długi tytuł)" showMasterSp="0" type="title">
  <p:cSld name="TITLE">
    <p:spTree>
      <p:nvGrpSpPr>
        <p:cNvPr id="16" name="Shape 16"/>
        <p:cNvGrpSpPr/>
        <p:nvPr/>
      </p:nvGrpSpPr>
      <p:grpSpPr>
        <a:xfrm>
          <a:off x="0" y="0"/>
          <a:ext cx="0" cy="0"/>
          <a:chOff x="0" y="0"/>
          <a:chExt cx="0" cy="0"/>
        </a:xfrm>
      </p:grpSpPr>
      <p:sp>
        <p:nvSpPr>
          <p:cNvPr id="17" name="Google Shape;17;p2"/>
          <p:cNvSpPr/>
          <p:nvPr/>
        </p:nvSpPr>
        <p:spPr>
          <a:xfrm>
            <a:off x="1025525" y="1983572"/>
            <a:ext cx="8640763" cy="4316627"/>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19" name="Google Shape;19;p2"/>
          <p:cNvPicPr preferRelativeResize="0"/>
          <p:nvPr/>
        </p:nvPicPr>
        <p:blipFill rotWithShape="1">
          <a:blip r:embed="rId2">
            <a:alphaModFix/>
          </a:blip>
          <a:srcRect b="0" l="0" r="0" t="0"/>
          <a:stretch/>
        </p:blipFill>
        <p:spPr>
          <a:xfrm>
            <a:off x="1025525" y="1983572"/>
            <a:ext cx="3959225" cy="720090"/>
          </a:xfrm>
          <a:prstGeom prst="rect">
            <a:avLst/>
          </a:prstGeom>
          <a:noFill/>
          <a:ln>
            <a:noFill/>
          </a:ln>
        </p:spPr>
      </p:pic>
      <p:sp>
        <p:nvSpPr>
          <p:cNvPr id="20" name="Google Shape;20;p2"/>
          <p:cNvSpPr txBox="1"/>
          <p:nvPr>
            <p:ph type="ctrTitle"/>
          </p:nvPr>
        </p:nvSpPr>
        <p:spPr>
          <a:xfrm>
            <a:off x="1385877" y="3070227"/>
            <a:ext cx="7920115" cy="1087764"/>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22" name="Google Shape;22;p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23" name="Google Shape;23;p2"/>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j z dopiskiem dofinansowane przez Unię Europejską" id="24" name="Google Shape;24;p2"/>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25" name="Google Shape;25;p2"/>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pic>
        <p:nvPicPr>
          <p:cNvPr id="26" name="Google Shape;26;p2"/>
          <p:cNvPicPr preferRelativeResize="0"/>
          <p:nvPr/>
        </p:nvPicPr>
        <p:blipFill rotWithShape="1">
          <a:blip r:embed="rId6">
            <a:alphaModFix amt="55000"/>
          </a:blip>
          <a:srcRect b="0" l="0" r="0" t="0"/>
          <a:stretch/>
        </p:blipFill>
        <p:spPr>
          <a:xfrm>
            <a:off x="652757" y="1244366"/>
            <a:ext cx="381000" cy="381000"/>
          </a:xfrm>
          <a:prstGeom prst="rect">
            <a:avLst/>
          </a:prstGeom>
          <a:noFill/>
          <a:ln>
            <a:noFill/>
          </a:ln>
        </p:spPr>
      </p:pic>
      <p:pic>
        <p:nvPicPr>
          <p:cNvPr id="27" name="Google Shape;27;p2"/>
          <p:cNvPicPr preferRelativeResize="0"/>
          <p:nvPr/>
        </p:nvPicPr>
        <p:blipFill rotWithShape="1">
          <a:blip r:embed="rId7">
            <a:alphaModFix amt="55000"/>
          </a:blip>
          <a:srcRect b="0" l="0" r="0" t="0"/>
          <a:stretch/>
        </p:blipFill>
        <p:spPr>
          <a:xfrm>
            <a:off x="1365250" y="545866"/>
            <a:ext cx="381000" cy="381000"/>
          </a:xfrm>
          <a:prstGeom prst="rect">
            <a:avLst/>
          </a:prstGeom>
          <a:noFill/>
          <a:ln>
            <a:noFill/>
          </a:ln>
        </p:spPr>
      </p:pic>
      <p:pic>
        <p:nvPicPr>
          <p:cNvPr id="28" name="Google Shape;28;p2"/>
          <p:cNvPicPr preferRelativeResize="0"/>
          <p:nvPr/>
        </p:nvPicPr>
        <p:blipFill rotWithShape="1">
          <a:blip r:embed="rId8">
            <a:alphaModFix amt="55000"/>
          </a:blip>
          <a:srcRect b="0" l="0" r="0" t="0"/>
          <a:stretch/>
        </p:blipFill>
        <p:spPr>
          <a:xfrm>
            <a:off x="1380511" y="1244366"/>
            <a:ext cx="381000" cy="381000"/>
          </a:xfrm>
          <a:prstGeom prst="rect">
            <a:avLst/>
          </a:prstGeom>
          <a:noFill/>
          <a:ln>
            <a:noFill/>
          </a:ln>
        </p:spPr>
      </p:pic>
      <p:pic>
        <p:nvPicPr>
          <p:cNvPr id="29" name="Google Shape;29;p2"/>
          <p:cNvPicPr preferRelativeResize="0"/>
          <p:nvPr/>
        </p:nvPicPr>
        <p:blipFill rotWithShape="1">
          <a:blip r:embed="rId9">
            <a:alphaModFix amt="55000"/>
          </a:blip>
          <a:srcRect b="0" l="0" r="0" t="0"/>
          <a:stretch/>
        </p:blipFill>
        <p:spPr>
          <a:xfrm>
            <a:off x="4265786" y="538288"/>
            <a:ext cx="381000" cy="381000"/>
          </a:xfrm>
          <a:prstGeom prst="rect">
            <a:avLst/>
          </a:prstGeom>
          <a:noFill/>
          <a:ln>
            <a:noFill/>
          </a:ln>
        </p:spPr>
      </p:pic>
      <p:pic>
        <p:nvPicPr>
          <p:cNvPr id="30" name="Google Shape;30;p2"/>
          <p:cNvPicPr preferRelativeResize="0"/>
          <p:nvPr/>
        </p:nvPicPr>
        <p:blipFill rotWithShape="1">
          <a:blip r:embed="rId10">
            <a:alphaModFix amt="55000"/>
          </a:blip>
          <a:srcRect b="0" l="0" r="0" t="0"/>
          <a:stretch/>
        </p:blipFill>
        <p:spPr>
          <a:xfrm>
            <a:off x="644525" y="545866"/>
            <a:ext cx="381000" cy="381000"/>
          </a:xfrm>
          <a:prstGeom prst="rect">
            <a:avLst/>
          </a:prstGeom>
          <a:noFill/>
          <a:ln>
            <a:noFill/>
          </a:ln>
        </p:spPr>
      </p:pic>
      <p:pic>
        <p:nvPicPr>
          <p:cNvPr id="31" name="Google Shape;31;p2"/>
          <p:cNvPicPr preferRelativeResize="0"/>
          <p:nvPr/>
        </p:nvPicPr>
        <p:blipFill rotWithShape="1">
          <a:blip r:embed="rId11">
            <a:alphaModFix amt="55000"/>
          </a:blip>
          <a:srcRect b="0" l="0" r="0" t="0"/>
          <a:stretch/>
        </p:blipFill>
        <p:spPr>
          <a:xfrm>
            <a:off x="2104293" y="1254829"/>
            <a:ext cx="381000" cy="381000"/>
          </a:xfrm>
          <a:prstGeom prst="rect">
            <a:avLst/>
          </a:prstGeom>
          <a:noFill/>
          <a:ln>
            <a:noFill/>
          </a:ln>
        </p:spPr>
      </p:pic>
      <p:pic>
        <p:nvPicPr>
          <p:cNvPr id="32" name="Google Shape;32;p2"/>
          <p:cNvPicPr preferRelativeResize="0"/>
          <p:nvPr/>
        </p:nvPicPr>
        <p:blipFill rotWithShape="1">
          <a:blip r:embed="rId12">
            <a:alphaModFix amt="55000"/>
          </a:blip>
          <a:srcRect b="0" l="0" r="0" t="0"/>
          <a:stretch/>
        </p:blipFill>
        <p:spPr>
          <a:xfrm>
            <a:off x="2814637" y="543567"/>
            <a:ext cx="381000" cy="381000"/>
          </a:xfrm>
          <a:prstGeom prst="rect">
            <a:avLst/>
          </a:prstGeom>
          <a:noFill/>
          <a:ln>
            <a:noFill/>
          </a:ln>
        </p:spPr>
      </p:pic>
      <p:pic>
        <p:nvPicPr>
          <p:cNvPr id="33" name="Google Shape;33;p2"/>
          <p:cNvPicPr preferRelativeResize="0"/>
          <p:nvPr/>
        </p:nvPicPr>
        <p:blipFill rotWithShape="1">
          <a:blip r:embed="rId13">
            <a:alphaModFix amt="55000"/>
          </a:blip>
          <a:srcRect b="0" l="0" r="0" t="0"/>
          <a:stretch/>
        </p:blipFill>
        <p:spPr>
          <a:xfrm>
            <a:off x="3537018" y="535269"/>
            <a:ext cx="381000" cy="381000"/>
          </a:xfrm>
          <a:prstGeom prst="rect">
            <a:avLst/>
          </a:prstGeom>
          <a:noFill/>
          <a:ln>
            <a:noFill/>
          </a:ln>
        </p:spPr>
      </p:pic>
      <p:pic>
        <p:nvPicPr>
          <p:cNvPr id="34" name="Google Shape;34;p2"/>
          <p:cNvPicPr preferRelativeResize="0"/>
          <p:nvPr/>
        </p:nvPicPr>
        <p:blipFill rotWithShape="1">
          <a:blip r:embed="rId14">
            <a:alphaModFix amt="55000"/>
          </a:blip>
          <a:srcRect b="0" l="0" r="0" t="0"/>
          <a:stretch/>
        </p:blipFill>
        <p:spPr>
          <a:xfrm>
            <a:off x="2092256" y="531095"/>
            <a:ext cx="381000" cy="381000"/>
          </a:xfrm>
          <a:prstGeom prst="rect">
            <a:avLst/>
          </a:prstGeom>
          <a:noFill/>
          <a:ln>
            <a:noFill/>
          </a:ln>
        </p:spPr>
      </p:pic>
      <p:pic>
        <p:nvPicPr>
          <p:cNvPr id="35" name="Google Shape;35;p2"/>
          <p:cNvPicPr preferRelativeResize="0"/>
          <p:nvPr/>
        </p:nvPicPr>
        <p:blipFill rotWithShape="1">
          <a:blip r:embed="rId15">
            <a:alphaModFix amt="55000"/>
          </a:blip>
          <a:srcRect b="0" l="0" r="0" t="0"/>
          <a:stretch/>
        </p:blipFill>
        <p:spPr>
          <a:xfrm>
            <a:off x="3534802" y="1251987"/>
            <a:ext cx="381000" cy="381000"/>
          </a:xfrm>
          <a:prstGeom prst="rect">
            <a:avLst/>
          </a:prstGeom>
          <a:noFill/>
          <a:ln>
            <a:noFill/>
          </a:ln>
        </p:spPr>
      </p:pic>
      <p:pic>
        <p:nvPicPr>
          <p:cNvPr id="36" name="Google Shape;36;p2"/>
          <p:cNvPicPr preferRelativeResize="0"/>
          <p:nvPr/>
        </p:nvPicPr>
        <p:blipFill rotWithShape="1">
          <a:blip r:embed="rId16">
            <a:alphaModFix amt="55000"/>
          </a:blip>
          <a:srcRect b="0" l="0" r="0" t="0"/>
          <a:stretch/>
        </p:blipFill>
        <p:spPr>
          <a:xfrm>
            <a:off x="4265613" y="1250549"/>
            <a:ext cx="381000" cy="381000"/>
          </a:xfrm>
          <a:prstGeom prst="rect">
            <a:avLst/>
          </a:prstGeom>
          <a:noFill/>
          <a:ln>
            <a:noFill/>
          </a:ln>
        </p:spPr>
      </p:pic>
      <p:pic>
        <p:nvPicPr>
          <p:cNvPr id="37" name="Google Shape;37;p2"/>
          <p:cNvPicPr preferRelativeResize="0"/>
          <p:nvPr/>
        </p:nvPicPr>
        <p:blipFill rotWithShape="1">
          <a:blip r:embed="rId17">
            <a:alphaModFix amt="55000"/>
          </a:blip>
          <a:srcRect b="0" l="0" r="0" t="0"/>
          <a:stretch/>
        </p:blipFill>
        <p:spPr>
          <a:xfrm>
            <a:off x="2814637" y="1250549"/>
            <a:ext cx="381000" cy="381000"/>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końcowy" showMasterSp="0">
  <p:cSld name="Slajd końcowy">
    <p:spTree>
      <p:nvGrpSpPr>
        <p:cNvPr id="91" name="Shape 91"/>
        <p:cNvGrpSpPr/>
        <p:nvPr/>
      </p:nvGrpSpPr>
      <p:grpSpPr>
        <a:xfrm>
          <a:off x="0" y="0"/>
          <a:ext cx="0" cy="0"/>
          <a:chOff x="0" y="0"/>
          <a:chExt cx="0" cy="0"/>
        </a:xfrm>
      </p:grpSpPr>
      <p:sp>
        <p:nvSpPr>
          <p:cNvPr id="92" name="Google Shape;92;p11"/>
          <p:cNvSpPr/>
          <p:nvPr/>
        </p:nvSpPr>
        <p:spPr>
          <a:xfrm>
            <a:off x="2465388" y="4500563"/>
            <a:ext cx="8226426"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11"/>
          <p:cNvSpPr/>
          <p:nvPr>
            <p:ph idx="2" type="pic"/>
          </p:nvPr>
        </p:nvSpPr>
        <p:spPr>
          <a:xfrm>
            <a:off x="1025525" y="0"/>
            <a:ext cx="8640763" cy="5221288"/>
          </a:xfrm>
          <a:prstGeom prst="rect">
            <a:avLst/>
          </a:prstGeom>
          <a:solidFill>
            <a:srgbClr val="F2F2F2"/>
          </a:solidFill>
          <a:ln>
            <a:noFill/>
          </a:ln>
        </p:spPr>
      </p:sp>
      <p:pic>
        <p:nvPicPr>
          <p:cNvPr descr="Obraz zawierający tekst&#10;&#10;Opis wygenerowany automatycznie" id="94" name="Google Shape;94;p11"/>
          <p:cNvPicPr preferRelativeResize="0"/>
          <p:nvPr/>
        </p:nvPicPr>
        <p:blipFill rotWithShape="1">
          <a:blip r:embed="rId2">
            <a:alphaModFix/>
          </a:blip>
          <a:srcRect b="0" l="0" r="0" t="0"/>
          <a:stretch/>
        </p:blipFill>
        <p:spPr>
          <a:xfrm>
            <a:off x="2466975" y="4500563"/>
            <a:ext cx="3959225" cy="720090"/>
          </a:xfrm>
          <a:prstGeom prst="rect">
            <a:avLst/>
          </a:prstGeom>
          <a:noFill/>
          <a:ln>
            <a:noFill/>
          </a:ln>
        </p:spPr>
      </p:pic>
      <p:sp>
        <p:nvSpPr>
          <p:cNvPr id="95" name="Google Shape;95;p11"/>
          <p:cNvSpPr txBox="1"/>
          <p:nvPr>
            <p:ph type="title"/>
          </p:nvPr>
        </p:nvSpPr>
        <p:spPr>
          <a:xfrm>
            <a:off x="2825750" y="5593629"/>
            <a:ext cx="7559675" cy="705572"/>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znak Funduszy Europejskich" id="96" name="Google Shape;96;p11"/>
          <p:cNvPicPr preferRelativeResize="0"/>
          <p:nvPr/>
        </p:nvPicPr>
        <p:blipFill rotWithShape="1">
          <a:blip r:embed="rId3">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97" name="Google Shape;97;p11"/>
          <p:cNvPicPr preferRelativeResize="0"/>
          <p:nvPr/>
        </p:nvPicPr>
        <p:blipFill rotWithShape="1">
          <a:blip r:embed="rId4">
            <a:alphaModFix/>
          </a:blip>
          <a:srcRect b="0" l="0" r="0" t="0"/>
          <a:stretch/>
        </p:blipFill>
        <p:spPr>
          <a:xfrm>
            <a:off x="7272000" y="6371047"/>
            <a:ext cx="2633371" cy="949192"/>
          </a:xfrm>
          <a:prstGeom prst="rect">
            <a:avLst/>
          </a:prstGeom>
          <a:noFill/>
          <a:ln>
            <a:noFill/>
          </a:ln>
        </p:spPr>
      </p:pic>
      <p:pic>
        <p:nvPicPr>
          <p:cNvPr descr="barwy RP" id="98" name="Google Shape;98;p11"/>
          <p:cNvPicPr preferRelativeResize="0"/>
          <p:nvPr/>
        </p:nvPicPr>
        <p:blipFill rotWithShape="1">
          <a:blip r:embed="rId5">
            <a:alphaModFix/>
          </a:blip>
          <a:srcRect b="0" l="0" r="0" t="0"/>
          <a:stretch/>
        </p:blipFill>
        <p:spPr>
          <a:xfrm>
            <a:off x="3722743" y="6370378"/>
            <a:ext cx="2239772" cy="95053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długi tytuł)" showMasterSp="0">
  <p:cSld name="Slajd tytułowy (długi tytuł)">
    <p:spTree>
      <p:nvGrpSpPr>
        <p:cNvPr id="38" name="Shape 38"/>
        <p:cNvGrpSpPr/>
        <p:nvPr/>
      </p:nvGrpSpPr>
      <p:grpSpPr>
        <a:xfrm>
          <a:off x="0" y="0"/>
          <a:ext cx="0" cy="0"/>
          <a:chOff x="0" y="0"/>
          <a:chExt cx="0" cy="0"/>
        </a:xfrm>
      </p:grpSpPr>
      <p:sp>
        <p:nvSpPr>
          <p:cNvPr id="39" name="Google Shape;39;p3"/>
          <p:cNvSpPr/>
          <p:nvPr/>
        </p:nvSpPr>
        <p:spPr>
          <a:xfrm>
            <a:off x="1026613" y="1973818"/>
            <a:ext cx="8639675" cy="4326381"/>
          </a:xfrm>
          <a:prstGeom prst="rect">
            <a:avLst/>
          </a:prstGeom>
          <a:solidFill>
            <a:srgbClr val="A6D3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0" name="Google Shape;40;p3"/>
          <p:cNvSpPr/>
          <p:nvPr/>
        </p:nvSpPr>
        <p:spPr>
          <a:xfrm>
            <a:off x="1" y="0"/>
            <a:ext cx="4986337" cy="269390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Obraz zawierający tekst&#10;&#10;Opis wygenerowany automatycznie" id="41" name="Google Shape;41;p3"/>
          <p:cNvPicPr preferRelativeResize="0"/>
          <p:nvPr/>
        </p:nvPicPr>
        <p:blipFill rotWithShape="1">
          <a:blip r:embed="rId2">
            <a:alphaModFix/>
          </a:blip>
          <a:srcRect b="0" l="0" r="0" t="0"/>
          <a:stretch/>
        </p:blipFill>
        <p:spPr>
          <a:xfrm>
            <a:off x="1026760" y="1973818"/>
            <a:ext cx="3959225" cy="720090"/>
          </a:xfrm>
          <a:prstGeom prst="rect">
            <a:avLst/>
          </a:prstGeom>
          <a:noFill/>
          <a:ln>
            <a:noFill/>
          </a:ln>
        </p:spPr>
      </p:pic>
      <p:pic>
        <p:nvPicPr>
          <p:cNvPr id="42" name="Google Shape;42;p3"/>
          <p:cNvPicPr preferRelativeResize="0"/>
          <p:nvPr/>
        </p:nvPicPr>
        <p:blipFill rotWithShape="1">
          <a:blip r:embed="rId3">
            <a:alphaModFix amt="55000"/>
          </a:blip>
          <a:srcRect b="0" l="0" r="0" t="0"/>
          <a:stretch/>
        </p:blipFill>
        <p:spPr>
          <a:xfrm>
            <a:off x="597632" y="540402"/>
            <a:ext cx="1080000" cy="1080000"/>
          </a:xfrm>
          <a:prstGeom prst="rect">
            <a:avLst/>
          </a:prstGeom>
          <a:noFill/>
          <a:ln>
            <a:noFill/>
          </a:ln>
        </p:spPr>
      </p:pic>
      <p:pic>
        <p:nvPicPr>
          <p:cNvPr id="43" name="Google Shape;43;p3"/>
          <p:cNvPicPr preferRelativeResize="0"/>
          <p:nvPr/>
        </p:nvPicPr>
        <p:blipFill rotWithShape="1">
          <a:blip r:embed="rId4">
            <a:alphaModFix amt="55000"/>
          </a:blip>
          <a:srcRect b="0" l="0" r="0" t="0"/>
          <a:stretch/>
        </p:blipFill>
        <p:spPr>
          <a:xfrm>
            <a:off x="2105788" y="540402"/>
            <a:ext cx="1080000" cy="1080000"/>
          </a:xfrm>
          <a:prstGeom prst="rect">
            <a:avLst/>
          </a:prstGeom>
          <a:noFill/>
          <a:ln>
            <a:noFill/>
          </a:ln>
        </p:spPr>
      </p:pic>
      <p:pic>
        <p:nvPicPr>
          <p:cNvPr id="44" name="Google Shape;44;p3"/>
          <p:cNvPicPr preferRelativeResize="0"/>
          <p:nvPr/>
        </p:nvPicPr>
        <p:blipFill rotWithShape="1">
          <a:blip r:embed="rId5">
            <a:alphaModFix amt="55000"/>
          </a:blip>
          <a:srcRect b="0" l="0" r="0" t="0"/>
          <a:stretch/>
        </p:blipFill>
        <p:spPr>
          <a:xfrm>
            <a:off x="3613944" y="540402"/>
            <a:ext cx="1080000" cy="1080000"/>
          </a:xfrm>
          <a:prstGeom prst="rect">
            <a:avLst/>
          </a:prstGeom>
          <a:noFill/>
          <a:ln>
            <a:noFill/>
          </a:ln>
        </p:spPr>
      </p:pic>
      <p:sp>
        <p:nvSpPr>
          <p:cNvPr id="45" name="Google Shape;45;p3"/>
          <p:cNvSpPr txBox="1"/>
          <p:nvPr>
            <p:ph type="ctrTitle"/>
          </p:nvPr>
        </p:nvSpPr>
        <p:spPr>
          <a:xfrm>
            <a:off x="1385877" y="3059113"/>
            <a:ext cx="7920115" cy="1107677"/>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
          <p:cNvSpPr txBox="1"/>
          <p:nvPr>
            <p:ph idx="1" type="subTitle"/>
          </p:nvPr>
        </p:nvSpPr>
        <p:spPr>
          <a:xfrm>
            <a:off x="1385888" y="4861794"/>
            <a:ext cx="7920037" cy="1080000"/>
          </a:xfrm>
          <a:prstGeom prst="rect">
            <a:avLst/>
          </a:prstGeom>
          <a:noFill/>
          <a:ln>
            <a:noFill/>
          </a:ln>
        </p:spPr>
        <p:txBody>
          <a:bodyPr anchorCtr="0" anchor="t" bIns="0" lIns="0" spcFirstLastPara="1" rIns="0" wrap="square" tIns="0">
            <a:normAutofit/>
          </a:bodyPr>
          <a:lstStyle>
            <a:lvl1pPr lvl="0" algn="l">
              <a:lnSpc>
                <a:spcPct val="125000"/>
              </a:lnSpc>
              <a:spcBef>
                <a:spcPts val="1102"/>
              </a:spcBef>
              <a:spcAft>
                <a:spcPts val="0"/>
              </a:spcAft>
              <a:buSzPts val="2800"/>
              <a:buFont typeface="Open Sans"/>
              <a:buNone/>
              <a:defRPr b="1" sz="2800">
                <a:solidFill>
                  <a:schemeClr val="dk2"/>
                </a:solidFill>
              </a:defRPr>
            </a:lvl1pPr>
            <a:lvl2pPr lvl="1" algn="ctr">
              <a:lnSpc>
                <a:spcPct val="108843"/>
              </a:lnSpc>
              <a:spcBef>
                <a:spcPts val="551"/>
              </a:spcBef>
              <a:spcAft>
                <a:spcPts val="0"/>
              </a:spcAft>
              <a:buClr>
                <a:schemeClr val="dk1"/>
              </a:buClr>
              <a:buSzPts val="2205"/>
              <a:buFont typeface="Open Sans"/>
              <a:buNone/>
              <a:defRPr sz="2205"/>
            </a:lvl2pPr>
            <a:lvl3pPr lvl="2" algn="ctr">
              <a:lnSpc>
                <a:spcPct val="120967"/>
              </a:lnSpc>
              <a:spcBef>
                <a:spcPts val="551"/>
              </a:spcBef>
              <a:spcAft>
                <a:spcPts val="0"/>
              </a:spcAft>
              <a:buClr>
                <a:schemeClr val="dk1"/>
              </a:buClr>
              <a:buSzPts val="1984"/>
              <a:buFont typeface="Open Sans"/>
              <a:buNone/>
              <a:defRPr sz="1984"/>
            </a:lvl3pPr>
            <a:lvl4pPr lvl="3" algn="ctr">
              <a:lnSpc>
                <a:spcPct val="136054"/>
              </a:lnSpc>
              <a:spcBef>
                <a:spcPts val="551"/>
              </a:spcBef>
              <a:spcAft>
                <a:spcPts val="0"/>
              </a:spcAft>
              <a:buClr>
                <a:schemeClr val="dk1"/>
              </a:buClr>
              <a:buSzPts val="1764"/>
              <a:buNone/>
              <a:defRPr sz="1764"/>
            </a:lvl4pPr>
            <a:lvl5pPr lvl="4" algn="ctr">
              <a:lnSpc>
                <a:spcPct val="136054"/>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47" name="Google Shape;47;p3"/>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48" name="Google Shape;48;p3"/>
          <p:cNvPicPr preferRelativeResize="0"/>
          <p:nvPr/>
        </p:nvPicPr>
        <p:blipFill rotWithShape="1">
          <a:blip r:embed="rId6">
            <a:alphaModFix/>
          </a:blip>
          <a:srcRect b="0" l="0" r="0" t="0"/>
          <a:stretch/>
        </p:blipFill>
        <p:spPr>
          <a:xfrm>
            <a:off x="792000" y="6371047"/>
            <a:ext cx="1621258" cy="949192"/>
          </a:xfrm>
          <a:prstGeom prst="rect">
            <a:avLst/>
          </a:prstGeom>
          <a:noFill/>
          <a:ln>
            <a:noFill/>
          </a:ln>
        </p:spPr>
      </p:pic>
      <p:pic>
        <p:nvPicPr>
          <p:cNvPr id="49" name="Google Shape;49;p3"/>
          <p:cNvPicPr preferRelativeResize="0"/>
          <p:nvPr/>
        </p:nvPicPr>
        <p:blipFill rotWithShape="1">
          <a:blip r:embed="rId7">
            <a:alphaModFix/>
          </a:blip>
          <a:srcRect b="0" l="0" r="0" t="0"/>
          <a:stretch/>
        </p:blipFill>
        <p:spPr>
          <a:xfrm>
            <a:off x="7272000" y="6371047"/>
            <a:ext cx="2633371" cy="949192"/>
          </a:xfrm>
          <a:prstGeom prst="rect">
            <a:avLst/>
          </a:prstGeom>
          <a:noFill/>
          <a:ln>
            <a:noFill/>
          </a:ln>
        </p:spPr>
      </p:pic>
      <p:pic>
        <p:nvPicPr>
          <p:cNvPr id="50" name="Google Shape;50;p3"/>
          <p:cNvPicPr preferRelativeResize="0"/>
          <p:nvPr/>
        </p:nvPicPr>
        <p:blipFill rotWithShape="1">
          <a:blip r:embed="rId8">
            <a:alphaModFix/>
          </a:blip>
          <a:srcRect b="0" l="0" r="0" t="0"/>
          <a:stretch/>
        </p:blipFill>
        <p:spPr>
          <a:xfrm>
            <a:off x="3722743" y="6370378"/>
            <a:ext cx="2239772" cy="950531"/>
          </a:xfrm>
          <a:prstGeom prst="rect">
            <a:avLst/>
          </a:prstGeom>
          <a:noFill/>
          <a:ln>
            <a:noFill/>
          </a:ln>
        </p:spPr>
      </p:pic>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 sekcji" showMasterSp="0">
  <p:cSld name="Slajd tytuł sekcji">
    <p:spTree>
      <p:nvGrpSpPr>
        <p:cNvPr id="51" name="Shape 51"/>
        <p:cNvGrpSpPr/>
        <p:nvPr/>
      </p:nvGrpSpPr>
      <p:grpSpPr>
        <a:xfrm>
          <a:off x="0" y="0"/>
          <a:ext cx="0" cy="0"/>
          <a:chOff x="0" y="0"/>
          <a:chExt cx="0" cy="0"/>
        </a:xfrm>
      </p:grpSpPr>
      <p:sp>
        <p:nvSpPr>
          <p:cNvPr id="52" name="Google Shape;52;p4"/>
          <p:cNvSpPr/>
          <p:nvPr/>
        </p:nvSpPr>
        <p:spPr>
          <a:xfrm>
            <a:off x="2825749" y="4500563"/>
            <a:ext cx="7196139" cy="215959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4"/>
          <p:cNvSpPr/>
          <p:nvPr>
            <p:ph idx="2" type="pic"/>
          </p:nvPr>
        </p:nvSpPr>
        <p:spPr>
          <a:xfrm>
            <a:off x="669925" y="0"/>
            <a:ext cx="6835775" cy="4859338"/>
          </a:xfrm>
          <a:prstGeom prst="rect">
            <a:avLst/>
          </a:prstGeom>
          <a:solidFill>
            <a:srgbClr val="F2F2F2"/>
          </a:solidFill>
          <a:ln>
            <a:noFill/>
          </a:ln>
        </p:spPr>
      </p:sp>
      <p:sp>
        <p:nvSpPr>
          <p:cNvPr id="54" name="Google Shape;54;p4"/>
          <p:cNvSpPr/>
          <p:nvPr/>
        </p:nvSpPr>
        <p:spPr>
          <a:xfrm>
            <a:off x="3905250" y="4500562"/>
            <a:ext cx="3600449" cy="359395"/>
          </a:xfrm>
          <a:prstGeom prst="rect">
            <a:avLst/>
          </a:prstGeom>
          <a:solidFill>
            <a:srgbClr val="0052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5" name="Google Shape;55;p4"/>
          <p:cNvSpPr/>
          <p:nvPr/>
        </p:nvSpPr>
        <p:spPr>
          <a:xfrm>
            <a:off x="2825751" y="4500561"/>
            <a:ext cx="1079500" cy="3587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6" name="Google Shape;56;p4"/>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krótki tytuł)" showMasterSp="0">
  <p:cSld name="Slajd tytułowy (krótki tytuł)">
    <p:spTree>
      <p:nvGrpSpPr>
        <p:cNvPr id="57" name="Shape 57"/>
        <p:cNvGrpSpPr/>
        <p:nvPr/>
      </p:nvGrpSpPr>
      <p:grpSpPr>
        <a:xfrm>
          <a:off x="0" y="0"/>
          <a:ext cx="0" cy="0"/>
          <a:chOff x="0" y="0"/>
          <a:chExt cx="0" cy="0"/>
        </a:xfrm>
      </p:grpSpPr>
      <p:sp>
        <p:nvSpPr>
          <p:cNvPr id="58" name="Google Shape;58;p5"/>
          <p:cNvSpPr/>
          <p:nvPr>
            <p:ph idx="2" type="pic"/>
          </p:nvPr>
        </p:nvSpPr>
        <p:spPr>
          <a:xfrm>
            <a:off x="0" y="0"/>
            <a:ext cx="6784975" cy="5221288"/>
          </a:xfrm>
          <a:prstGeom prst="rect">
            <a:avLst/>
          </a:prstGeom>
          <a:solidFill>
            <a:srgbClr val="F2F2F2"/>
          </a:solidFill>
          <a:ln>
            <a:noFill/>
          </a:ln>
        </p:spPr>
      </p:sp>
      <p:sp>
        <p:nvSpPr>
          <p:cNvPr id="59" name="Google Shape;59;p5"/>
          <p:cNvSpPr/>
          <p:nvPr/>
        </p:nvSpPr>
        <p:spPr>
          <a:xfrm>
            <a:off x="2825750" y="4500563"/>
            <a:ext cx="6840538" cy="179963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0" name="Google Shape;60;p5"/>
          <p:cNvSpPr txBox="1"/>
          <p:nvPr>
            <p:ph type="ctrTitle"/>
          </p:nvPr>
        </p:nvSpPr>
        <p:spPr>
          <a:xfrm>
            <a:off x="3172808" y="5579563"/>
            <a:ext cx="6133117" cy="648546"/>
          </a:xfrm>
          <a:prstGeom prst="rect">
            <a:avLst/>
          </a:prstGeom>
          <a:noFill/>
          <a:ln>
            <a:noFill/>
          </a:ln>
        </p:spPr>
        <p:txBody>
          <a:bodyPr anchorCtr="0" anchor="t" bIns="0" lIns="0" spcFirstLastPara="1" rIns="0" wrap="square" tIns="0">
            <a:normAutofit/>
          </a:bodyPr>
          <a:lstStyle>
            <a:lvl1pPr lvl="0" algn="l">
              <a:lnSpc>
                <a:spcPct val="125000"/>
              </a:lnSpc>
              <a:spcBef>
                <a:spcPts val="0"/>
              </a:spcBef>
              <a:spcAft>
                <a:spcPts val="0"/>
              </a:spcAft>
              <a:buClr>
                <a:schemeClr val="dk2"/>
              </a:buClr>
              <a:buSzPts val="2800"/>
              <a:buFont typeface="Open Sans"/>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5"/>
          <p:cNvSpPr txBox="1"/>
          <p:nvPr>
            <p:ph idx="10" type="dt"/>
          </p:nvPr>
        </p:nvSpPr>
        <p:spPr>
          <a:xfrm>
            <a:off x="7866444" y="539750"/>
            <a:ext cx="1799844" cy="366725"/>
          </a:xfrm>
          <a:prstGeom prst="rect">
            <a:avLst/>
          </a:prstGeom>
          <a:noFill/>
          <a:ln>
            <a:noFill/>
          </a:ln>
        </p:spPr>
        <p:txBody>
          <a:bodyPr anchorCtr="0" anchor="t" bIns="0" lIns="0" spcFirstLastPara="1" rIns="0" wrap="square" tIns="0">
            <a:noAutofit/>
          </a:bodyPr>
          <a:lstStyle>
            <a:lvl1pPr lvl="0" marR="0" rtl="0" algn="r">
              <a:lnSpc>
                <a:spcPct val="128571"/>
              </a:lnSpc>
              <a:spcBef>
                <a:spcPts val="0"/>
              </a:spcBef>
              <a:spcAft>
                <a:spcPts val="0"/>
              </a:spcAft>
              <a:buSzPts val="1400"/>
              <a:buNone/>
              <a:defRPr b="0" i="0" sz="1400" u="none" cap="none" strike="noStrike">
                <a:solidFill>
                  <a:schemeClr val="dk2"/>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descr="logo Funduszy Europejskich" id="62" name="Google Shape;62;p5"/>
          <p:cNvPicPr preferRelativeResize="0"/>
          <p:nvPr/>
        </p:nvPicPr>
        <p:blipFill rotWithShape="1">
          <a:blip r:embed="rId2">
            <a:alphaModFix/>
          </a:blip>
          <a:srcRect b="0" l="0" r="0" t="0"/>
          <a:stretch/>
        </p:blipFill>
        <p:spPr>
          <a:xfrm>
            <a:off x="792000" y="6371047"/>
            <a:ext cx="1621258" cy="949192"/>
          </a:xfrm>
          <a:prstGeom prst="rect">
            <a:avLst/>
          </a:prstGeom>
          <a:noFill/>
          <a:ln>
            <a:noFill/>
          </a:ln>
        </p:spPr>
      </p:pic>
      <p:pic>
        <p:nvPicPr>
          <p:cNvPr descr="flaga Unii Europejskie z dopiskiem dofinansowane przez Unię Europejską" id="63" name="Google Shape;63;p5"/>
          <p:cNvPicPr preferRelativeResize="0"/>
          <p:nvPr/>
        </p:nvPicPr>
        <p:blipFill rotWithShape="1">
          <a:blip r:embed="rId3">
            <a:alphaModFix/>
          </a:blip>
          <a:srcRect b="0" l="0" r="0" t="0"/>
          <a:stretch/>
        </p:blipFill>
        <p:spPr>
          <a:xfrm>
            <a:off x="7272000" y="6371047"/>
            <a:ext cx="2633371" cy="949192"/>
          </a:xfrm>
          <a:prstGeom prst="rect">
            <a:avLst/>
          </a:prstGeom>
          <a:noFill/>
          <a:ln>
            <a:noFill/>
          </a:ln>
        </p:spPr>
      </p:pic>
      <p:pic>
        <p:nvPicPr>
          <p:cNvPr descr="barwy RP" id="64" name="Google Shape;64;p5"/>
          <p:cNvPicPr preferRelativeResize="0"/>
          <p:nvPr/>
        </p:nvPicPr>
        <p:blipFill rotWithShape="1">
          <a:blip r:embed="rId4">
            <a:alphaModFix/>
          </a:blip>
          <a:srcRect b="0" l="0" r="0" t="0"/>
          <a:stretch/>
        </p:blipFill>
        <p:spPr>
          <a:xfrm>
            <a:off x="3722743" y="6370378"/>
            <a:ext cx="2239772" cy="950531"/>
          </a:xfrm>
          <a:prstGeom prst="rect">
            <a:avLst/>
          </a:prstGeom>
          <a:noFill/>
          <a:ln>
            <a:noFill/>
          </a:ln>
        </p:spPr>
      </p:pic>
      <p:pic>
        <p:nvPicPr>
          <p:cNvPr descr="Obraz zawierający tekst&#10;&#10;Opis wygenerowany automatycznie" id="65" name="Google Shape;65;p5"/>
          <p:cNvPicPr preferRelativeResize="0"/>
          <p:nvPr/>
        </p:nvPicPr>
        <p:blipFill rotWithShape="1">
          <a:blip r:embed="rId5">
            <a:alphaModFix/>
          </a:blip>
          <a:srcRect b="0" l="0" r="0" t="0"/>
          <a:stretch/>
        </p:blipFill>
        <p:spPr>
          <a:xfrm>
            <a:off x="2825750" y="4500563"/>
            <a:ext cx="3959225" cy="720090"/>
          </a:xfrm>
          <a:prstGeom prst="rect">
            <a:avLst/>
          </a:prstGeom>
          <a:noFill/>
          <a:ln>
            <a:noFill/>
          </a:ln>
        </p:spPr>
      </p:pic>
    </p:spTree>
  </p:cSld>
  <p:clrMapOvr>
    <a:masterClrMapping/>
  </p:clrMapOvr>
  <p:extLst>
    <p:ext uri="{DCECCB84-F9BA-43D5-87BE-67443E8EF086}">
      <p15:sldGuideLst>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zawartość z paskiem" type="obj">
  <p:cSld name="OBJECT">
    <p:spTree>
      <p:nvGrpSpPr>
        <p:cNvPr id="66" name="Shape 66"/>
        <p:cNvGrpSpPr/>
        <p:nvPr/>
      </p:nvGrpSpPr>
      <p:grpSpPr>
        <a:xfrm>
          <a:off x="0" y="0"/>
          <a:ext cx="0" cy="0"/>
          <a:chOff x="0" y="0"/>
          <a:chExt cx="0" cy="0"/>
        </a:xfrm>
      </p:grpSpPr>
      <p:sp>
        <p:nvSpPr>
          <p:cNvPr id="67" name="Google Shape;67;p6"/>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6"/>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69" name="Google Shape;69;p6"/>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awartość bez paska" showMasterSp="0">
  <p:cSld name="1_Slajd - tytuł + zawartość bez paska">
    <p:spTree>
      <p:nvGrpSpPr>
        <p:cNvPr id="70" name="Shape 70"/>
        <p:cNvGrpSpPr/>
        <p:nvPr/>
      </p:nvGrpSpPr>
      <p:grpSpPr>
        <a:xfrm>
          <a:off x="0" y="0"/>
          <a:ext cx="0" cy="0"/>
          <a:chOff x="0" y="0"/>
          <a:chExt cx="0" cy="0"/>
        </a:xfrm>
      </p:grpSpPr>
      <p:sp>
        <p:nvSpPr>
          <p:cNvPr id="71" name="Google Shape;71;p7"/>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7"/>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3" name="Google Shape;73;p7"/>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74" name="Google Shape;74;p7"/>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 tytuł + 2 elementy zawartości z paskiem" type="twoObj">
  <p:cSld name="TWO_OBJECTS">
    <p:spTree>
      <p:nvGrpSpPr>
        <p:cNvPr id="75" name="Shape 75"/>
        <p:cNvGrpSpPr/>
        <p:nvPr/>
      </p:nvGrpSpPr>
      <p:grpSpPr>
        <a:xfrm>
          <a:off x="0" y="0"/>
          <a:ext cx="0" cy="0"/>
          <a:chOff x="0" y="0"/>
          <a:chExt cx="0" cy="0"/>
        </a:xfrm>
      </p:grpSpPr>
      <p:sp>
        <p:nvSpPr>
          <p:cNvPr id="76" name="Google Shape;76;p8"/>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8"/>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8" name="Google Shape;78;p8"/>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9" name="Google Shape;79;p8"/>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zdjęcie + zawartość z paskiem">
  <p:cSld name="1_Slajd - tytuł + zdjęcie + zawartość z paskiem">
    <p:spTree>
      <p:nvGrpSpPr>
        <p:cNvPr id="80" name="Shape 80"/>
        <p:cNvGrpSpPr/>
        <p:nvPr/>
      </p:nvGrpSpPr>
      <p:grpSpPr>
        <a:xfrm>
          <a:off x="0" y="0"/>
          <a:ext cx="0" cy="0"/>
          <a:chOff x="0" y="0"/>
          <a:chExt cx="0" cy="0"/>
        </a:xfrm>
      </p:grpSpPr>
      <p:sp>
        <p:nvSpPr>
          <p:cNvPr id="81" name="Google Shape;81;p9"/>
          <p:cNvSpPr txBox="1"/>
          <p:nvPr>
            <p:ph type="title"/>
          </p:nvPr>
        </p:nvSpPr>
        <p:spPr>
          <a:xfrm>
            <a:off x="5345906" y="899836"/>
            <a:ext cx="4320000"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9"/>
          <p:cNvSpPr txBox="1"/>
          <p:nvPr>
            <p:ph idx="1" type="body"/>
          </p:nvPr>
        </p:nvSpPr>
        <p:spPr>
          <a:xfrm>
            <a:off x="5345906" y="1979837"/>
            <a:ext cx="4320382" cy="4680002"/>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3" name="Google Shape;83;p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84" name="Google Shape;84;p9"/>
          <p:cNvSpPr/>
          <p:nvPr>
            <p:ph idx="2" type="pic"/>
          </p:nvPr>
        </p:nvSpPr>
        <p:spPr>
          <a:xfrm>
            <a:off x="0" y="900113"/>
            <a:ext cx="4986338" cy="5759726"/>
          </a:xfrm>
          <a:prstGeom prst="rect">
            <a:avLst/>
          </a:prstGeom>
          <a:solidFill>
            <a:srgbClr val="F2F2F2"/>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 tytuł + 2 elementy zawartości bez paska" showMasterSp="0">
  <p:cSld name="1_Slajd - tytuł + 2 elementy zawartości bez paska">
    <p:spTree>
      <p:nvGrpSpPr>
        <p:cNvPr id="85" name="Shape 85"/>
        <p:cNvGrpSpPr/>
        <p:nvPr/>
      </p:nvGrpSpPr>
      <p:grpSpPr>
        <a:xfrm>
          <a:off x="0" y="0"/>
          <a:ext cx="0" cy="0"/>
          <a:chOff x="0" y="0"/>
          <a:chExt cx="0" cy="0"/>
        </a:xfrm>
      </p:grpSpPr>
      <p:sp>
        <p:nvSpPr>
          <p:cNvPr id="86" name="Google Shape;86;p10"/>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algn="l">
              <a:lnSpc>
                <a:spcPct val="20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0"/>
          <p:cNvSpPr txBox="1"/>
          <p:nvPr>
            <p:ph idx="1" type="body"/>
          </p:nvPr>
        </p:nvSpPr>
        <p:spPr>
          <a:xfrm>
            <a:off x="1025906" y="1979837"/>
            <a:ext cx="4140000" cy="4680018"/>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8" name="Google Shape;88;p10"/>
          <p:cNvSpPr txBox="1"/>
          <p:nvPr>
            <p:ph idx="2" type="body"/>
          </p:nvPr>
        </p:nvSpPr>
        <p:spPr>
          <a:xfrm>
            <a:off x="5525906" y="1979613"/>
            <a:ext cx="4140000" cy="4680226"/>
          </a:xfrm>
          <a:prstGeom prst="rect">
            <a:avLst/>
          </a:prstGeom>
          <a:noFill/>
          <a:ln>
            <a:noFill/>
          </a:ln>
        </p:spPr>
        <p:txBody>
          <a:bodyPr anchorCtr="0" anchor="t" bIns="0" lIns="0" spcFirstLastPara="1" rIns="0" wrap="square" tIns="0">
            <a:normAutofit/>
          </a:bodyPr>
          <a:lstStyle>
            <a:lvl1pPr indent="-342900" lvl="0" marL="457200" algn="l">
              <a:lnSpc>
                <a:spcPct val="133333"/>
              </a:lnSpc>
              <a:spcBef>
                <a:spcPts val="1102"/>
              </a:spcBef>
              <a:spcAft>
                <a:spcPts val="0"/>
              </a:spcAft>
              <a:buSzPts val="1800"/>
              <a:buChar char="•"/>
              <a:defRPr/>
            </a:lvl1pPr>
            <a:lvl2pPr indent="-342900" lvl="1" marL="914400" algn="l">
              <a:lnSpc>
                <a:spcPct val="133333"/>
              </a:lnSpc>
              <a:spcBef>
                <a:spcPts val="551"/>
              </a:spcBef>
              <a:spcAft>
                <a:spcPts val="0"/>
              </a:spcAft>
              <a:buClr>
                <a:schemeClr val="dk1"/>
              </a:buClr>
              <a:buSzPts val="1800"/>
              <a:buChar char="•"/>
              <a:defRPr/>
            </a:lvl2pPr>
            <a:lvl3pPr indent="-342900" lvl="2" marL="1371600" algn="l">
              <a:lnSpc>
                <a:spcPct val="133333"/>
              </a:lnSpc>
              <a:spcBef>
                <a:spcPts val="551"/>
              </a:spcBef>
              <a:spcAft>
                <a:spcPts val="0"/>
              </a:spcAft>
              <a:buClr>
                <a:schemeClr val="dk1"/>
              </a:buClr>
              <a:buSzPts val="1800"/>
              <a:buChar char="•"/>
              <a:defRPr/>
            </a:lvl3pPr>
            <a:lvl4pPr indent="-342900" lvl="3" marL="1828800" algn="l">
              <a:lnSpc>
                <a:spcPct val="133333"/>
              </a:lnSpc>
              <a:spcBef>
                <a:spcPts val="551"/>
              </a:spcBef>
              <a:spcAft>
                <a:spcPts val="0"/>
              </a:spcAft>
              <a:buClr>
                <a:schemeClr val="dk1"/>
              </a:buClr>
              <a:buSzPts val="1800"/>
              <a:buChar char="•"/>
              <a:defRPr/>
            </a:lvl4pPr>
            <a:lvl5pPr indent="-342900" lvl="4" marL="2286000" algn="l">
              <a:lnSpc>
                <a:spcPct val="133333"/>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89" name="Google Shape;89;p10"/>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l-PL"/>
              <a:t>‹#›</a:t>
            </a:fld>
            <a:endParaRPr/>
          </a:p>
        </p:txBody>
      </p:sp>
      <p:sp>
        <p:nvSpPr>
          <p:cNvPr id="90" name="Google Shape;90;p10"/>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lvl1pPr lvl="0" marR="0" rtl="0" algn="l">
              <a:lnSpc>
                <a:spcPct val="128571"/>
              </a:lnSpc>
              <a:spcBef>
                <a:spcPts val="0"/>
              </a:spcBef>
              <a:spcAft>
                <a:spcPts val="0"/>
              </a:spcAft>
              <a:buClr>
                <a:schemeClr val="dk2"/>
              </a:buClr>
              <a:buSzPts val="2800"/>
              <a:buFont typeface="Open Sans"/>
              <a:buNone/>
              <a:defRPr b="1" i="0" sz="2800" u="none" cap="none" strike="noStrik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lvl1pPr indent="-342900" lvl="0" marL="457200" marR="0" rtl="0" algn="l">
              <a:lnSpc>
                <a:spcPct val="133333"/>
              </a:lnSpc>
              <a:spcBef>
                <a:spcPts val="1102"/>
              </a:spcBef>
              <a:spcAft>
                <a:spcPts val="0"/>
              </a:spcAft>
              <a:buClr>
                <a:schemeClr val="accent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42900" lvl="1" marL="9144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2pPr>
            <a:lvl3pPr indent="-342900" lvl="2" marL="1371600" marR="0" rtl="0" algn="l">
              <a:lnSpc>
                <a:spcPct val="133333"/>
              </a:lnSpc>
              <a:spcBef>
                <a:spcPts val="551"/>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3pPr>
            <a:lvl4pPr indent="-342900" lvl="3" marL="18288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133333"/>
              </a:lnSpc>
              <a:spcBef>
                <a:spcPts val="551"/>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1025870" y="0"/>
            <a:ext cx="1080742" cy="1793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1"/>
          <p:cNvSpPr/>
          <p:nvPr/>
        </p:nvSpPr>
        <p:spPr>
          <a:xfrm>
            <a:off x="2106612" y="0"/>
            <a:ext cx="7559293"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lvl1pPr indent="0" lvl="0" marL="0" marR="0" rtl="0" algn="r">
              <a:spcBef>
                <a:spcPts val="0"/>
              </a:spcBef>
              <a:buNone/>
              <a:defRPr b="0" i="0" sz="1000" u="none" cap="none" strike="noStrike">
                <a:solidFill>
                  <a:schemeClr val="dk2"/>
                </a:solidFill>
                <a:latin typeface="Open Sans"/>
                <a:ea typeface="Open Sans"/>
                <a:cs typeface="Open Sans"/>
                <a:sym typeface="Open Sans"/>
              </a:defRPr>
            </a:lvl1pPr>
            <a:lvl2pPr indent="0" lvl="1" marL="0" marR="0" rtl="0" algn="r">
              <a:spcBef>
                <a:spcPts val="0"/>
              </a:spcBef>
              <a:buNone/>
              <a:defRPr b="0" i="0" sz="1000" u="none" cap="none" strike="noStrike">
                <a:solidFill>
                  <a:schemeClr val="dk2"/>
                </a:solidFill>
                <a:latin typeface="Open Sans"/>
                <a:ea typeface="Open Sans"/>
                <a:cs typeface="Open Sans"/>
                <a:sym typeface="Open Sans"/>
              </a:defRPr>
            </a:lvl2pPr>
            <a:lvl3pPr indent="0" lvl="2" marL="0" marR="0" rtl="0" algn="r">
              <a:spcBef>
                <a:spcPts val="0"/>
              </a:spcBef>
              <a:buNone/>
              <a:defRPr b="0" i="0" sz="1000" u="none" cap="none" strike="noStrike">
                <a:solidFill>
                  <a:schemeClr val="dk2"/>
                </a:solidFill>
                <a:latin typeface="Open Sans"/>
                <a:ea typeface="Open Sans"/>
                <a:cs typeface="Open Sans"/>
                <a:sym typeface="Open Sans"/>
              </a:defRPr>
            </a:lvl3pPr>
            <a:lvl4pPr indent="0" lvl="3" marL="0" marR="0" rtl="0" algn="r">
              <a:spcBef>
                <a:spcPts val="0"/>
              </a:spcBef>
              <a:buNone/>
              <a:defRPr b="0" i="0" sz="1000" u="none" cap="none" strike="noStrike">
                <a:solidFill>
                  <a:schemeClr val="dk2"/>
                </a:solidFill>
                <a:latin typeface="Open Sans"/>
                <a:ea typeface="Open Sans"/>
                <a:cs typeface="Open Sans"/>
                <a:sym typeface="Open Sans"/>
              </a:defRPr>
            </a:lvl4pPr>
            <a:lvl5pPr indent="0" lvl="4" marL="0" marR="0" rtl="0" algn="r">
              <a:spcBef>
                <a:spcPts val="0"/>
              </a:spcBef>
              <a:buNone/>
              <a:defRPr b="0" i="0" sz="1000" u="none" cap="none" strike="noStrike">
                <a:solidFill>
                  <a:schemeClr val="dk2"/>
                </a:solidFill>
                <a:latin typeface="Open Sans"/>
                <a:ea typeface="Open Sans"/>
                <a:cs typeface="Open Sans"/>
                <a:sym typeface="Open Sans"/>
              </a:defRPr>
            </a:lvl5pPr>
            <a:lvl6pPr indent="0" lvl="5" marL="0" marR="0" rtl="0" algn="r">
              <a:spcBef>
                <a:spcPts val="0"/>
              </a:spcBef>
              <a:buNone/>
              <a:defRPr b="0" i="0" sz="1000" u="none" cap="none" strike="noStrike">
                <a:solidFill>
                  <a:schemeClr val="dk2"/>
                </a:solidFill>
                <a:latin typeface="Open Sans"/>
                <a:ea typeface="Open Sans"/>
                <a:cs typeface="Open Sans"/>
                <a:sym typeface="Open Sans"/>
              </a:defRPr>
            </a:lvl6pPr>
            <a:lvl7pPr indent="0" lvl="6" marL="0" marR="0" rtl="0" algn="r">
              <a:spcBef>
                <a:spcPts val="0"/>
              </a:spcBef>
              <a:buNone/>
              <a:defRPr b="0" i="0" sz="1000" u="none" cap="none" strike="noStrike">
                <a:solidFill>
                  <a:schemeClr val="dk2"/>
                </a:solidFill>
                <a:latin typeface="Open Sans"/>
                <a:ea typeface="Open Sans"/>
                <a:cs typeface="Open Sans"/>
                <a:sym typeface="Open Sans"/>
              </a:defRPr>
            </a:lvl7pPr>
            <a:lvl8pPr indent="0" lvl="7" marL="0" marR="0" rtl="0" algn="r">
              <a:spcBef>
                <a:spcPts val="0"/>
              </a:spcBef>
              <a:buNone/>
              <a:defRPr b="0" i="0" sz="1000" u="none" cap="none" strike="noStrike">
                <a:solidFill>
                  <a:schemeClr val="dk2"/>
                </a:solidFill>
                <a:latin typeface="Open Sans"/>
                <a:ea typeface="Open Sans"/>
                <a:cs typeface="Open Sans"/>
                <a:sym typeface="Open Sans"/>
              </a:defRPr>
            </a:lvl8pPr>
            <a:lvl9pPr indent="0" lvl="8" marL="0" marR="0" rtl="0" algn="r">
              <a:spcBef>
                <a:spcPts val="0"/>
              </a:spcBef>
              <a:buNone/>
              <a:defRPr b="0" i="0" sz="10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pl-PL"/>
              <a:t>‹#›</a:t>
            </a:fld>
            <a:endParaRPr/>
          </a:p>
        </p:txBody>
      </p:sp>
      <p:sp>
        <p:nvSpPr>
          <p:cNvPr id="15" name="Google Shape;15;p1"/>
          <p:cNvSpPr/>
          <p:nvPr/>
        </p:nvSpPr>
        <p:spPr>
          <a:xfrm>
            <a:off x="8585546" y="7380288"/>
            <a:ext cx="1080742" cy="1793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hyperlink" Target="https://heritage-pro.eu/" TargetMode="External"/><Relationship Id="rId4" Type="http://schemas.openxmlformats.org/officeDocument/2006/relationships/hyperlink" Target="https://www.heritageresearch-hub.eu/project/heracles/" TargetMode="External"/><Relationship Id="rId5" Type="http://schemas.openxmlformats.org/officeDocument/2006/relationships/hyperlink" Target="https://shelter-project.co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hyperlink" Target="https://kreatywna-europa.eu/en/hom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hyperlink" Target="https://culture.ec.europa.eu/pl/cultural-heritage/cultural-heritage-in-eu-policies/sustainability-and-cultural-heritage" TargetMode="External"/><Relationship Id="rId4" Type="http://schemas.openxmlformats.org/officeDocument/2006/relationships/hyperlink" Target="https://culture.ec.europa.eu/pl/cultural-heritage/cultural-heritage-in-eu-policies/sustainability-and-cultural-heritage"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 Id="rId3"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0.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27.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2"/>
          <p:cNvSpPr txBox="1"/>
          <p:nvPr>
            <p:ph type="ctrTitle"/>
          </p:nvPr>
        </p:nvSpPr>
        <p:spPr>
          <a:xfrm>
            <a:off x="1385877" y="3070227"/>
            <a:ext cx="7920115" cy="1717722"/>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3200"/>
              <a:buFont typeface="Open Sans"/>
              <a:buNone/>
            </a:pPr>
            <a:r>
              <a:rPr lang="pl-PL"/>
              <a:t>Tytuł prezentacji: 9.	Edukacja dla zrównoważonego rozwoju</a:t>
            </a:r>
            <a:br>
              <a:rPr lang="pl-PL"/>
            </a:br>
            <a:r>
              <a:rPr lang="pl-PL" sz="1200"/>
              <a:t>Opracowała: Ida Wrzesień</a:t>
            </a:r>
            <a:endParaRPr/>
          </a:p>
        </p:txBody>
      </p:sp>
      <p:sp>
        <p:nvSpPr>
          <p:cNvPr id="104" name="Google Shape;104;p12"/>
          <p:cNvSpPr txBox="1"/>
          <p:nvPr>
            <p:ph idx="1" type="subTitle"/>
          </p:nvPr>
        </p:nvSpPr>
        <p:spPr>
          <a:xfrm>
            <a:off x="1385810" y="4859957"/>
            <a:ext cx="7920115" cy="1081837"/>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1400"/>
              <a:buFont typeface="Open Sans"/>
              <a:buNone/>
            </a:pPr>
            <a:r>
              <a:t/>
            </a:r>
            <a:endParaRPr sz="1400"/>
          </a:p>
          <a:p>
            <a:pPr indent="0" lvl="0" marL="0" rtl="0" algn="ctr">
              <a:lnSpc>
                <a:spcPct val="150000"/>
              </a:lnSpc>
              <a:spcBef>
                <a:spcPts val="0"/>
              </a:spcBef>
              <a:spcAft>
                <a:spcPts val="0"/>
              </a:spcAft>
              <a:buSzPts val="1100"/>
              <a:buFont typeface="Open Sans"/>
              <a:buNone/>
            </a:pPr>
            <a:r>
              <a:rPr lang="pl-PL" sz="1100"/>
              <a:t>Projekt pod nazwą Kompetencje jutra - modyfikacja wybranych kierunków studiów w Karkonoskiej Akademii Nauk Stosowanych w Jeleniej Górze realizowany w ramach programu </a:t>
            </a:r>
            <a:endParaRPr/>
          </a:p>
          <a:p>
            <a:pPr indent="0" lvl="0" marL="0" rtl="0" algn="ctr">
              <a:lnSpc>
                <a:spcPct val="150000"/>
              </a:lnSpc>
              <a:spcBef>
                <a:spcPts val="0"/>
              </a:spcBef>
              <a:spcAft>
                <a:spcPts val="0"/>
              </a:spcAft>
              <a:buSzPts val="1100"/>
              <a:buFont typeface="Open Sans"/>
              <a:buNone/>
            </a:pPr>
            <a:r>
              <a:rPr lang="pl-PL" sz="1100"/>
              <a:t>Fundusze Europejskie dla Rozwoju Społecznego 2021-2027</a:t>
            </a:r>
            <a:endParaRPr/>
          </a:p>
          <a:p>
            <a:pPr indent="0" lvl="0" marL="0" rtl="0" algn="l">
              <a:lnSpc>
                <a:spcPct val="82142"/>
              </a:lnSpc>
              <a:spcBef>
                <a:spcPts val="0"/>
              </a:spcBef>
              <a:spcAft>
                <a:spcPts val="0"/>
              </a:spcAft>
              <a:buSzPts val="1400"/>
              <a:buFont typeface="Open Sans"/>
              <a:buNone/>
            </a:pPr>
            <a:r>
              <a:t/>
            </a:r>
            <a:endParaRPr sz="1400"/>
          </a:p>
        </p:txBody>
      </p:sp>
      <p:sp>
        <p:nvSpPr>
          <p:cNvPr id="105" name="Google Shape;105;p12"/>
          <p:cNvSpPr txBox="1"/>
          <p:nvPr>
            <p:ph idx="10" type="dt"/>
          </p:nvPr>
        </p:nvSpPr>
        <p:spPr>
          <a:xfrm>
            <a:off x="7865356" y="540402"/>
            <a:ext cx="1799844" cy="349114"/>
          </a:xfrm>
          <a:prstGeom prst="rect">
            <a:avLst/>
          </a:prstGeom>
          <a:noFill/>
          <a:ln>
            <a:noFill/>
          </a:ln>
        </p:spPr>
        <p:txBody>
          <a:bodyPr anchorCtr="0" anchor="t" bIns="0" lIns="0" spcFirstLastPara="1" rIns="0" wrap="square" tIns="0">
            <a:noAutofit/>
          </a:bodyPr>
          <a:lstStyle/>
          <a:p>
            <a:pPr indent="0" lvl="0" marL="0" rtl="0" algn="r">
              <a:lnSpc>
                <a:spcPct val="128571"/>
              </a:lnSpc>
              <a:spcBef>
                <a:spcPts val="0"/>
              </a:spcBef>
              <a:spcAft>
                <a:spcPts val="0"/>
              </a:spcAft>
              <a:buNone/>
            </a:pPr>
            <a:r>
              <a:rPr lang="pl-PL"/>
              <a:t>2025-05-31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Definicja i cele edukacji dla demokracji</a:t>
            </a:r>
            <a:endParaRPr/>
          </a:p>
        </p:txBody>
      </p:sp>
      <p:sp>
        <p:nvSpPr>
          <p:cNvPr id="171" name="Google Shape;171;p21"/>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Proces przekazywania wiedzy o demokracji (instytucje, prawa człowieka, mechanizmy władzy)</a:t>
            </a:r>
            <a:endParaRPr/>
          </a:p>
          <a:p>
            <a:pPr indent="-342900" lvl="0" marL="457200" rtl="0" algn="just">
              <a:spcBef>
                <a:spcPts val="0"/>
              </a:spcBef>
              <a:spcAft>
                <a:spcPts val="0"/>
              </a:spcAft>
              <a:buSzPts val="1800"/>
              <a:buChar char="•"/>
            </a:pPr>
            <a:r>
              <a:rPr lang="pl-PL"/>
              <a:t>Rozwijanie kompetencji obywatelskich: dialog, współpraca, krytyczne myślenie, odpowiedzialność</a:t>
            </a:r>
            <a:endParaRPr/>
          </a:p>
          <a:p>
            <a:pPr indent="-342900" lvl="0" marL="457200" rtl="0" algn="just">
              <a:spcBef>
                <a:spcPts val="0"/>
              </a:spcBef>
              <a:spcAft>
                <a:spcPts val="0"/>
              </a:spcAft>
              <a:buSzPts val="1800"/>
              <a:buChar char="•"/>
            </a:pPr>
            <a:r>
              <a:rPr lang="pl-PL"/>
              <a:t>Cel: przygotować jednostki do aktywnego i świadomego udziału w życiu społecznym i politycznym</a:t>
            </a:r>
            <a:endParaRPr/>
          </a:p>
        </p:txBody>
      </p:sp>
      <p:sp>
        <p:nvSpPr>
          <p:cNvPr id="172" name="Google Shape;172;p2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2"/>
          <p:cNvSpPr txBox="1"/>
          <p:nvPr>
            <p:ph type="title"/>
          </p:nvPr>
        </p:nvSpPr>
        <p:spPr>
          <a:xfrm>
            <a:off x="1025525" y="899836"/>
            <a:ext cx="8640300" cy="10800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pl-PL"/>
              <a:t>Edukowanie „o” i wychowywanie „w” demokracji</a:t>
            </a:r>
            <a:endParaRPr/>
          </a:p>
        </p:txBody>
      </p:sp>
      <p:sp>
        <p:nvSpPr>
          <p:cNvPr id="179" name="Google Shape;179;p22"/>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„O demokracji”: przekaz wiedzy teoretycznej</a:t>
            </a:r>
            <a:endParaRPr/>
          </a:p>
          <a:p>
            <a:pPr indent="-342900" lvl="0" marL="457200" rtl="0" algn="just">
              <a:spcBef>
                <a:spcPts val="0"/>
              </a:spcBef>
              <a:spcAft>
                <a:spcPts val="0"/>
              </a:spcAft>
              <a:buSzPts val="1800"/>
              <a:buChar char="•"/>
            </a:pPr>
            <a:r>
              <a:rPr lang="pl-PL"/>
              <a:t>„W demokracji”: praktyka postaw demokratycznych (współdecydowanie, argumentowanie, rozwiązywanie konfliktów bez przemocy)</a:t>
            </a:r>
            <a:endParaRPr/>
          </a:p>
          <a:p>
            <a:pPr indent="-342900" lvl="0" marL="457200" rtl="0" algn="just">
              <a:spcBef>
                <a:spcPts val="0"/>
              </a:spcBef>
              <a:spcAft>
                <a:spcPts val="0"/>
              </a:spcAft>
              <a:buSzPts val="1800"/>
              <a:buChar char="•"/>
            </a:pPr>
            <a:r>
              <a:rPr lang="pl-PL"/>
              <a:t>Tworzenie przestrzeni do doświadczania autonomii i odpowiedzialności za dobro wspólne</a:t>
            </a:r>
            <a:endParaRPr/>
          </a:p>
        </p:txBody>
      </p:sp>
      <p:sp>
        <p:nvSpPr>
          <p:cNvPr id="180" name="Google Shape;180;p22"/>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Wartości i źródła pedagogiczne</a:t>
            </a:r>
            <a:endParaRPr/>
          </a:p>
        </p:txBody>
      </p:sp>
      <p:sp>
        <p:nvSpPr>
          <p:cNvPr id="187" name="Google Shape;187;p23"/>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Promowane wartości: wolność, równość, sprawiedliwość społeczna, solidarność, poszanowanie różnorodności</a:t>
            </a:r>
            <a:endParaRPr/>
          </a:p>
          <a:p>
            <a:pPr indent="-342900" lvl="0" marL="457200" rtl="0" algn="just">
              <a:spcBef>
                <a:spcPts val="0"/>
              </a:spcBef>
              <a:spcAft>
                <a:spcPts val="0"/>
              </a:spcAft>
              <a:buSzPts val="1800"/>
              <a:buChar char="•"/>
            </a:pPr>
            <a:r>
              <a:rPr lang="pl-PL"/>
              <a:t>Kluczowi autorzy: J. Dewey, J. Bruner, P. Freire, C. Freinet, J. Korczak</a:t>
            </a:r>
            <a:endParaRPr/>
          </a:p>
          <a:p>
            <a:pPr indent="-342900" lvl="0" marL="457200" rtl="0" algn="just">
              <a:spcBef>
                <a:spcPts val="0"/>
              </a:spcBef>
              <a:spcAft>
                <a:spcPts val="0"/>
              </a:spcAft>
              <a:buSzPts val="1800"/>
              <a:buChar char="•"/>
            </a:pPr>
            <a:r>
              <a:rPr lang="pl-PL"/>
              <a:t>Korzenie idei: oświeceniowe myślenie o wolności człowieka (np. I. Kant)</a:t>
            </a:r>
            <a:endParaRPr/>
          </a:p>
        </p:txBody>
      </p:sp>
      <p:sp>
        <p:nvSpPr>
          <p:cNvPr id="188" name="Google Shape;188;p2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Fundacja edukacja dla demokracji</a:t>
            </a:r>
            <a:endParaRPr/>
          </a:p>
        </p:txBody>
      </p:sp>
      <p:sp>
        <p:nvSpPr>
          <p:cNvPr id="195" name="Google Shape;195;p24"/>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Organizacja „</a:t>
            </a:r>
            <a:r>
              <a:rPr b="1" lang="pl-PL"/>
              <a:t>Edukacja dla Demokracji</a:t>
            </a:r>
            <a:r>
              <a:rPr lang="pl-PL"/>
              <a:t>” wspiera procesy demokratyzacji i obywatelskiego zaangażowania w Polsce oraz krajach byłego ZSRR, ze szczególnym uwzględnieniem obszarów o ograniczonym dostępie do edukacji, rynku pracy i mechanizmów wpływu na życie publiczne. Powstała w 1989 roku z inicjatywy polskich działaczy opozycji i Amerykańskiej Federacji Nauczycieli, by w okresie transformacji wspierać rozwój systemu edukacji.</a:t>
            </a:r>
            <a:endParaRPr/>
          </a:p>
          <a:p>
            <a:pPr indent="0" lvl="0" marL="0" rtl="0" algn="just">
              <a:spcBef>
                <a:spcPts val="1102"/>
              </a:spcBef>
              <a:spcAft>
                <a:spcPts val="0"/>
              </a:spcAft>
              <a:buNone/>
            </a:pPr>
            <a:r>
              <a:rPr lang="pl-PL"/>
              <a:t>Do dziś realizuje projekty w Polsce, Białorusi, Ukrainie, Tadżykistanie, Mołdawii, Rosji oraz w środowiskach polonijnych w Europie Zachodniej i USA. </a:t>
            </a:r>
            <a:endParaRPr/>
          </a:p>
          <a:p>
            <a:pPr indent="0" lvl="0" marL="0" rtl="0" algn="just">
              <a:spcBef>
                <a:spcPts val="1102"/>
              </a:spcBef>
              <a:spcAft>
                <a:spcPts val="0"/>
              </a:spcAft>
              <a:buNone/>
            </a:pPr>
            <a:r>
              <a:rPr lang="pl-PL"/>
              <a:t>Poprzez szkolenia i wsparcie finansowe wzmacnia lokalnych liderów, nauczycieli i aktywistów, ucząc metodyki rozwijania kreatywności, krytycznego myślenia i mobilizowania społeczności do działania (budowa chodników, instalacja oświetlenia). Tworzy też międzynarodowe sieci współpracy.</a:t>
            </a:r>
            <a:endParaRPr/>
          </a:p>
        </p:txBody>
      </p:sp>
      <p:sp>
        <p:nvSpPr>
          <p:cNvPr id="196" name="Google Shape;196;p2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descr="Green economy abstract concept vector illustration. (Dostarczone przez Getty Images)" id="201" name="Google Shape;201;p25"/>
          <p:cNvPicPr preferRelativeResize="0"/>
          <p:nvPr>
            <p:ph idx="2" type="pic"/>
          </p:nvPr>
        </p:nvPicPr>
        <p:blipFill rotWithShape="1">
          <a:blip r:embed="rId3">
            <a:alphaModFix/>
          </a:blip>
          <a:srcRect b="14473" l="0" r="0" t="14473"/>
          <a:stretch/>
        </p:blipFill>
        <p:spPr>
          <a:xfrm>
            <a:off x="669925" y="0"/>
            <a:ext cx="6835777" cy="4859336"/>
          </a:xfrm>
          <a:prstGeom prst="rect">
            <a:avLst/>
          </a:prstGeom>
          <a:solidFill>
            <a:srgbClr val="F2F2F2"/>
          </a:solidFill>
          <a:ln>
            <a:noFill/>
          </a:ln>
        </p:spPr>
      </p:pic>
      <p:sp>
        <p:nvSpPr>
          <p:cNvPr id="202" name="Google Shape;202;p25"/>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Edukacja ekologiczna i kształtowanie świadomości i kultury ekologicznej</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209" name="Google Shape;209;p2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b="1" lang="pl-PL"/>
              <a:t>Edukacja ekologiczna</a:t>
            </a:r>
            <a:r>
              <a:rPr lang="pl-PL"/>
              <a:t> odgrywa kluczową rolę w budowaniu świadomego i odpowiedzialnego społeczeństwa, które rozumie konieczność ochrony środowiska naturalnego dla obecnych i przyszłych pokoleń. Jej celem jest nie tylko przekazywanie wiedzy o problemach ekologicznych, ale także kształtowanie postaw proekologicznych, wpływających na codzienne decyzje jednostek, społeczności lokalnych oraz całych narodów.</a:t>
            </a:r>
            <a:endParaRPr/>
          </a:p>
        </p:txBody>
      </p:sp>
      <p:sp>
        <p:nvSpPr>
          <p:cNvPr id="210" name="Google Shape;210;p2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Główne cele edukacji ekologicznej</a:t>
            </a:r>
            <a:endParaRPr/>
          </a:p>
        </p:txBody>
      </p:sp>
      <p:sp>
        <p:nvSpPr>
          <p:cNvPr id="217" name="Google Shape;217;p27"/>
          <p:cNvSpPr txBox="1"/>
          <p:nvPr>
            <p:ph idx="1" type="body"/>
          </p:nvPr>
        </p:nvSpPr>
        <p:spPr>
          <a:xfrm>
            <a:off x="1025907" y="1979837"/>
            <a:ext cx="8640300" cy="4680000"/>
          </a:xfrm>
          <a:prstGeom prst="rect">
            <a:avLst/>
          </a:prstGeom>
        </p:spPr>
        <p:txBody>
          <a:bodyPr anchorCtr="0" anchor="t" bIns="0" lIns="0" spcFirstLastPara="1" rIns="0" wrap="square" tIns="0">
            <a:normAutofit lnSpcReduction="20000"/>
          </a:bodyPr>
          <a:lstStyle/>
          <a:p>
            <a:pPr indent="0" lvl="0" marL="0" rtl="0" algn="just">
              <a:spcBef>
                <a:spcPts val="1102"/>
              </a:spcBef>
              <a:spcAft>
                <a:spcPts val="0"/>
              </a:spcAft>
              <a:buNone/>
            </a:pPr>
            <a:r>
              <a:rPr lang="pl-PL"/>
              <a:t>1.	Uświadamianie znaczenia ochrony środowiska naturalnego – wskazywanie na zależności pomiędzy działalnością człowieka a stanem przyrody.</a:t>
            </a:r>
            <a:endParaRPr/>
          </a:p>
          <a:p>
            <a:pPr indent="0" lvl="0" marL="0" rtl="0" algn="just">
              <a:spcBef>
                <a:spcPts val="1102"/>
              </a:spcBef>
              <a:spcAft>
                <a:spcPts val="0"/>
              </a:spcAft>
              <a:buNone/>
            </a:pPr>
            <a:r>
              <a:rPr lang="pl-PL"/>
              <a:t>2.	Rozwijanie postaw odpowiedzialności za środowisko – kształtowanie nawyków i zachowań sprzyjających zrównoważonemu rozwojowi.</a:t>
            </a:r>
            <a:endParaRPr/>
          </a:p>
          <a:p>
            <a:pPr indent="0" lvl="0" marL="0" rtl="0" algn="just">
              <a:spcBef>
                <a:spcPts val="1102"/>
              </a:spcBef>
              <a:spcAft>
                <a:spcPts val="0"/>
              </a:spcAft>
              <a:buNone/>
            </a:pPr>
            <a:r>
              <a:rPr lang="pl-PL"/>
              <a:t>3.	Wzbudzanie potrzeby podejmowania działań proekologicznych – motywowanie do aktywnego uczestnictwa w działaniach na rzecz środowiska, zarówno na poziomie lokalnym, jak i globalnym.</a:t>
            </a:r>
            <a:endParaRPr/>
          </a:p>
          <a:p>
            <a:pPr indent="0" lvl="0" marL="0" rtl="0" algn="just">
              <a:spcBef>
                <a:spcPts val="1102"/>
              </a:spcBef>
              <a:spcAft>
                <a:spcPts val="0"/>
              </a:spcAft>
              <a:buNone/>
            </a:pPr>
            <a:r>
              <a:rPr lang="pl-PL"/>
              <a:t>4.	Kształtowanie świadomości ekologicznej jako elementu stylu życia – promowanie wyborów konsumenckich, komunikacyjnych i społecznych przyjaznych środowisku.</a:t>
            </a:r>
            <a:endParaRPr/>
          </a:p>
          <a:p>
            <a:pPr indent="0" lvl="0" marL="0" rtl="0" algn="just">
              <a:spcBef>
                <a:spcPts val="1102"/>
              </a:spcBef>
              <a:spcAft>
                <a:spcPts val="0"/>
              </a:spcAft>
              <a:buNone/>
            </a:pPr>
            <a:r>
              <a:rPr lang="pl-PL"/>
              <a:t>5.	Podnoszenie wiedzy o współczesnych zagrożeniach środowiskowych – takich jak zmiany klimatyczne, zanieczyszczenie powietrza i wód, utrata bioróżnorodności.</a:t>
            </a:r>
            <a:endParaRPr/>
          </a:p>
        </p:txBody>
      </p:sp>
      <p:sp>
        <p:nvSpPr>
          <p:cNvPr id="218" name="Google Shape;218;p2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Formy edukacji ekologicznej</a:t>
            </a:r>
            <a:endParaRPr/>
          </a:p>
        </p:txBody>
      </p:sp>
      <p:sp>
        <p:nvSpPr>
          <p:cNvPr id="225" name="Google Shape;225;p2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l">
              <a:spcBef>
                <a:spcPts val="1102"/>
              </a:spcBef>
              <a:spcAft>
                <a:spcPts val="0"/>
              </a:spcAft>
              <a:buSzPts val="1800"/>
              <a:buChar char="•"/>
            </a:pPr>
            <a:r>
              <a:rPr b="1" lang="pl-PL"/>
              <a:t>Formalna</a:t>
            </a:r>
            <a:r>
              <a:rPr lang="pl-PL"/>
              <a:t> – realizowana w systemie oświaty: przedszkola, szkoły, uczelnie wyższe; obejmuje programy nauczania, lekcje, projekty edukacyjne.</a:t>
            </a:r>
            <a:endParaRPr/>
          </a:p>
          <a:p>
            <a:pPr indent="-342900" lvl="0" marL="457200" rtl="0" algn="l">
              <a:spcBef>
                <a:spcPts val="0"/>
              </a:spcBef>
              <a:spcAft>
                <a:spcPts val="0"/>
              </a:spcAft>
              <a:buSzPts val="1800"/>
              <a:buChar char="•"/>
            </a:pPr>
            <a:r>
              <a:rPr b="1" lang="pl-PL"/>
              <a:t>Nieformalna</a:t>
            </a:r>
            <a:r>
              <a:rPr lang="pl-PL"/>
              <a:t> – prowadzona przez organizacje pozarządowe, media, kampanie społeczne, inicjatywy lokalne.</a:t>
            </a:r>
            <a:endParaRPr/>
          </a:p>
          <a:p>
            <a:pPr indent="-342900" lvl="0" marL="457200" rtl="0" algn="l">
              <a:spcBef>
                <a:spcPts val="0"/>
              </a:spcBef>
              <a:spcAft>
                <a:spcPts val="0"/>
              </a:spcAft>
              <a:buSzPts val="1800"/>
              <a:buChar char="•"/>
            </a:pPr>
            <a:r>
              <a:rPr b="1" lang="pl-PL"/>
              <a:t>Informalna</a:t>
            </a:r>
            <a:r>
              <a:rPr lang="pl-PL"/>
              <a:t> (pozaszkolna) – obejmuje samokształcenie, udział w warsztatach, festynach ekologicznych, wycieczkach przyrodniczych.</a:t>
            </a:r>
            <a:endParaRPr/>
          </a:p>
          <a:p>
            <a:pPr indent="0" lvl="0" marL="0" rtl="0" algn="l">
              <a:spcBef>
                <a:spcPts val="1102"/>
              </a:spcBef>
              <a:spcAft>
                <a:spcPts val="0"/>
              </a:spcAft>
              <a:buNone/>
            </a:pPr>
            <a:r>
              <a:t/>
            </a:r>
            <a:endParaRPr/>
          </a:p>
        </p:txBody>
      </p:sp>
      <p:sp>
        <p:nvSpPr>
          <p:cNvPr id="226" name="Google Shape;226;p2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9"/>
          <p:cNvSpPr txBox="1"/>
          <p:nvPr>
            <p:ph type="title"/>
          </p:nvPr>
        </p:nvSpPr>
        <p:spPr>
          <a:xfrm>
            <a:off x="1025525" y="899836"/>
            <a:ext cx="8640300" cy="10800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pl-PL"/>
              <a:t>Znaczenie edukacji ekologicznej dla społeczeństwa</a:t>
            </a:r>
            <a:endParaRPr/>
          </a:p>
        </p:txBody>
      </p:sp>
      <p:sp>
        <p:nvSpPr>
          <p:cNvPr id="233" name="Google Shape;233;p29"/>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b="1" lang="pl-PL"/>
              <a:t>Wspiera</a:t>
            </a:r>
            <a:r>
              <a:rPr lang="pl-PL"/>
              <a:t> rozwój świadomości obywatelskiej i odpowiedzialności za wspólne dobro, jakim jest środowisko naturalne.</a:t>
            </a:r>
            <a:endParaRPr/>
          </a:p>
          <a:p>
            <a:pPr indent="-342900" lvl="0" marL="457200" rtl="0" algn="just">
              <a:spcBef>
                <a:spcPts val="0"/>
              </a:spcBef>
              <a:spcAft>
                <a:spcPts val="0"/>
              </a:spcAft>
              <a:buSzPts val="1800"/>
              <a:buChar char="•"/>
            </a:pPr>
            <a:r>
              <a:rPr b="1" lang="pl-PL"/>
              <a:t>Zwiększa</a:t>
            </a:r>
            <a:r>
              <a:rPr lang="pl-PL"/>
              <a:t> gotowość do angażowania się w działania proekologiczne, np. segregację odpadów, oszczędzanie energii, korzystanie z transportu publicznego.</a:t>
            </a:r>
            <a:endParaRPr/>
          </a:p>
          <a:p>
            <a:pPr indent="-342900" lvl="0" marL="457200" rtl="0" algn="just">
              <a:spcBef>
                <a:spcPts val="0"/>
              </a:spcBef>
              <a:spcAft>
                <a:spcPts val="0"/>
              </a:spcAft>
              <a:buSzPts val="1800"/>
              <a:buChar char="•"/>
            </a:pPr>
            <a:r>
              <a:rPr b="1" lang="pl-PL"/>
              <a:t>Wpływa</a:t>
            </a:r>
            <a:r>
              <a:rPr lang="pl-PL"/>
              <a:t> na zmianę stylu życia w kierunku bardziej zrównoważonego i przyjaznego przyrodzie.</a:t>
            </a:r>
            <a:endParaRPr/>
          </a:p>
          <a:p>
            <a:pPr indent="-342900" lvl="0" marL="457200" rtl="0" algn="just">
              <a:spcBef>
                <a:spcPts val="0"/>
              </a:spcBef>
              <a:spcAft>
                <a:spcPts val="0"/>
              </a:spcAft>
              <a:buSzPts val="1800"/>
              <a:buChar char="•"/>
            </a:pPr>
            <a:r>
              <a:rPr b="1" lang="pl-PL"/>
              <a:t>Sprzyja</a:t>
            </a:r>
            <a:r>
              <a:rPr lang="pl-PL"/>
              <a:t> rozwojowi zielonych technologii, ekoinnowacji i gospodarki o obiegu zamkniętym</a:t>
            </a:r>
            <a:endParaRPr/>
          </a:p>
          <a:p>
            <a:pPr indent="0" lvl="0" marL="0" rtl="0" algn="l">
              <a:spcBef>
                <a:spcPts val="1102"/>
              </a:spcBef>
              <a:spcAft>
                <a:spcPts val="0"/>
              </a:spcAft>
              <a:buNone/>
            </a:pPr>
            <a:r>
              <a:t/>
            </a:r>
            <a:endParaRPr/>
          </a:p>
        </p:txBody>
      </p:sp>
      <p:sp>
        <p:nvSpPr>
          <p:cNvPr id="234" name="Google Shape;234;p2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0"/>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Zadania edukacji ekologicznej</a:t>
            </a:r>
            <a:endParaRPr/>
          </a:p>
        </p:txBody>
      </p:sp>
      <p:sp>
        <p:nvSpPr>
          <p:cNvPr id="241" name="Google Shape;241;p30"/>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Przekazywanie wiedzy o ekosystemach i ich funkcjonowaniu.</a:t>
            </a:r>
            <a:endParaRPr/>
          </a:p>
          <a:p>
            <a:pPr indent="-342900" lvl="0" marL="457200" rtl="0" algn="just">
              <a:spcBef>
                <a:spcPts val="0"/>
              </a:spcBef>
              <a:spcAft>
                <a:spcPts val="0"/>
              </a:spcAft>
              <a:buSzPts val="1800"/>
              <a:buChar char="•"/>
            </a:pPr>
            <a:r>
              <a:rPr lang="pl-PL"/>
              <a:t>Rozwijanie umiejętności rozwiązywania problemów środowiskowych.</a:t>
            </a:r>
            <a:endParaRPr/>
          </a:p>
          <a:p>
            <a:pPr indent="-342900" lvl="0" marL="457200" rtl="0" algn="just">
              <a:spcBef>
                <a:spcPts val="0"/>
              </a:spcBef>
              <a:spcAft>
                <a:spcPts val="0"/>
              </a:spcAft>
              <a:buSzPts val="1800"/>
              <a:buChar char="•"/>
            </a:pPr>
            <a:r>
              <a:rPr lang="pl-PL"/>
              <a:t>Kształtowanie wartości i przekonań opartych na szacunku dla przyrody.</a:t>
            </a:r>
            <a:endParaRPr/>
          </a:p>
          <a:p>
            <a:pPr indent="-342900" lvl="0" marL="457200" rtl="0" algn="just">
              <a:spcBef>
                <a:spcPts val="0"/>
              </a:spcBef>
              <a:spcAft>
                <a:spcPts val="0"/>
              </a:spcAft>
              <a:buSzPts val="1800"/>
              <a:buChar char="•"/>
            </a:pPr>
            <a:r>
              <a:rPr lang="pl-PL"/>
              <a:t>Wzmacnianie poczucia współodpowiedzialności za jakość życia obecnych i przyszłych pokoleń.</a:t>
            </a:r>
            <a:endParaRPr/>
          </a:p>
        </p:txBody>
      </p:sp>
      <p:sp>
        <p:nvSpPr>
          <p:cNvPr id="242" name="Google Shape;242;p30"/>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descr="Green economy abstract concept vector illustration. (Dostarczone przez Getty Images)" id="110" name="Google Shape;110;p13"/>
          <p:cNvPicPr preferRelativeResize="0"/>
          <p:nvPr>
            <p:ph idx="2" type="pic"/>
          </p:nvPr>
        </p:nvPicPr>
        <p:blipFill rotWithShape="1">
          <a:blip r:embed="rId3">
            <a:alphaModFix/>
          </a:blip>
          <a:srcRect b="14473" l="0" r="0" t="14473"/>
          <a:stretch/>
        </p:blipFill>
        <p:spPr>
          <a:xfrm>
            <a:off x="669925" y="0"/>
            <a:ext cx="6835777" cy="4859336"/>
          </a:xfrm>
          <a:prstGeom prst="rect">
            <a:avLst/>
          </a:prstGeom>
          <a:solidFill>
            <a:srgbClr val="F2F2F2"/>
          </a:solidFill>
          <a:ln>
            <a:noFill/>
          </a:ln>
        </p:spPr>
      </p:pic>
      <p:sp>
        <p:nvSpPr>
          <p:cNvPr id="111" name="Google Shape;111;p13"/>
          <p:cNvSpPr txBox="1"/>
          <p:nvPr>
            <p:ph type="ctrTitle"/>
          </p:nvPr>
        </p:nvSpPr>
        <p:spPr>
          <a:xfrm>
            <a:off x="3186113" y="5195719"/>
            <a:ext cx="6480176" cy="1320421"/>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Edukacja dla zrównoważonego rozwoju</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249" name="Google Shape;249;p31"/>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W miarę rozwoju gospodarczego i społecznego zmienia się świadomość społeczna – zespół wspólnych przekonań i wyobrażeń – która różni się od świadomości jednostki. Kluczową rolę w kształtowaniu tej świadomości odgrywa edukacja ekologiczna, wspierana przez obszary chronione (parki narodowe, krajobrazowe, rezerwaty) oferujące infrastrukturę i specjalistyczną kadrę do przekazywania wiedzy o przyrodzie.Istnieje również potrzeba włączania w programy edukacyjne tematów kontrowersyjnych, jak łowiectwo, oraz na konieczność nowatorskich metod i narzędzi nauczania z tego zakresu, by skutecznie przygotować społeczeństwo do ochrony środowiska.</a:t>
            </a:r>
            <a:endParaRPr/>
          </a:p>
        </p:txBody>
      </p:sp>
      <p:sp>
        <p:nvSpPr>
          <p:cNvPr id="250" name="Google Shape;250;p3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pic>
        <p:nvPicPr>
          <p:cNvPr descr="Green economy abstract concept vector illustration. (Dostarczone przez Getty Images)" id="255" name="Google Shape;255;p32"/>
          <p:cNvPicPr preferRelativeResize="0"/>
          <p:nvPr>
            <p:ph idx="2" type="pic"/>
          </p:nvPr>
        </p:nvPicPr>
        <p:blipFill rotWithShape="1">
          <a:blip r:embed="rId3">
            <a:alphaModFix/>
          </a:blip>
          <a:srcRect b="14473" l="0" r="0" t="14473"/>
          <a:stretch/>
        </p:blipFill>
        <p:spPr>
          <a:xfrm>
            <a:off x="669925" y="0"/>
            <a:ext cx="6835777" cy="4859336"/>
          </a:xfrm>
          <a:prstGeom prst="rect">
            <a:avLst/>
          </a:prstGeom>
          <a:solidFill>
            <a:srgbClr val="F2F2F2"/>
          </a:solidFill>
          <a:ln>
            <a:noFill/>
          </a:ln>
        </p:spPr>
      </p:pic>
      <p:sp>
        <p:nvSpPr>
          <p:cNvPr id="256" name="Google Shape;256;p32"/>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Dziedzictwo kulturowe i jego ochrona dla zrównoważonego rozwoju</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263" name="Google Shape;263;p33"/>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Współczesne społeczeństwa stają przed poważnymi wyzwaniami związanymi ze zmianami klimatycznymi i degradacją środowiska. Zjawiska te stanowią zagrożenie zarówno dla środowiska naturalnego, jak i dla dorobku kulturowego Europy i całego świata. Unia Europejska aktywnie działa na rzecz przeciwdziałania tym zagrożeniom, podejmując wysiłki, aby Europa stała się pierwszym kontynentem neutralnym klimatycznie. Wysiłki te obejmują również ochronę dziedzictwa kulturowego.</a:t>
            </a:r>
            <a:endParaRPr/>
          </a:p>
          <a:p>
            <a:pPr indent="-342900" lvl="0" marL="457200" rtl="0" algn="just">
              <a:spcBef>
                <a:spcPts val="1102"/>
              </a:spcBef>
              <a:spcAft>
                <a:spcPts val="0"/>
              </a:spcAft>
              <a:buSzPts val="1800"/>
              <a:buChar char="•"/>
            </a:pPr>
            <a:r>
              <a:t/>
            </a:r>
            <a:endParaRPr/>
          </a:p>
        </p:txBody>
      </p:sp>
      <p:sp>
        <p:nvSpPr>
          <p:cNvPr id="264" name="Google Shape;264;p3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lnSpc>
                <a:spcPct val="100000"/>
              </a:lnSpc>
              <a:spcBef>
                <a:spcPts val="0"/>
              </a:spcBef>
              <a:spcAft>
                <a:spcPts val="0"/>
              </a:spcAft>
              <a:buNone/>
            </a:pPr>
            <a:r>
              <a:rPr lang="pl-PL"/>
              <a:t>Rola dziedzictwa kulturowego w zrównoważonym rozwoju</a:t>
            </a:r>
            <a:endParaRPr/>
          </a:p>
        </p:txBody>
      </p:sp>
      <p:sp>
        <p:nvSpPr>
          <p:cNvPr id="271" name="Google Shape;271;p34"/>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l">
              <a:spcBef>
                <a:spcPts val="1102"/>
              </a:spcBef>
              <a:spcAft>
                <a:spcPts val="0"/>
              </a:spcAft>
              <a:buNone/>
            </a:pPr>
            <a:r>
              <a:rPr lang="pl-PL"/>
              <a:t>Zrównoważony rozwój uznawany jest za jeden z filarów polityki ochrony dziedzictwa kulturowego. </a:t>
            </a:r>
            <a:endParaRPr/>
          </a:p>
          <a:p>
            <a:pPr indent="0" lvl="0" marL="0" rtl="0" algn="l">
              <a:spcBef>
                <a:spcPts val="1102"/>
              </a:spcBef>
              <a:spcAft>
                <a:spcPts val="0"/>
              </a:spcAft>
              <a:buNone/>
            </a:pPr>
            <a:r>
              <a:rPr lang="pl-PL"/>
              <a:t>Wskazuje się na jego znaczenie dla:</a:t>
            </a:r>
            <a:endParaRPr/>
          </a:p>
          <a:p>
            <a:pPr indent="-342900" lvl="0" marL="457200" rtl="0" algn="l">
              <a:spcBef>
                <a:spcPts val="1102"/>
              </a:spcBef>
              <a:spcAft>
                <a:spcPts val="0"/>
              </a:spcAft>
              <a:buSzPts val="1800"/>
              <a:buChar char="•"/>
            </a:pPr>
            <a:r>
              <a:rPr lang="pl-PL"/>
              <a:t>budowania kapitału społecznego,</a:t>
            </a:r>
            <a:endParaRPr/>
          </a:p>
          <a:p>
            <a:pPr indent="-342900" lvl="0" marL="457200" rtl="0" algn="l">
              <a:spcBef>
                <a:spcPts val="0"/>
              </a:spcBef>
              <a:spcAft>
                <a:spcPts val="0"/>
              </a:spcAft>
              <a:buSzPts val="1800"/>
              <a:buChar char="•"/>
            </a:pPr>
            <a:r>
              <a:rPr lang="pl-PL"/>
              <a:t>pobudzania rozwoju gospodarczego,</a:t>
            </a:r>
            <a:endParaRPr/>
          </a:p>
          <a:p>
            <a:pPr indent="-342900" lvl="0" marL="457200" rtl="0" algn="l">
              <a:spcBef>
                <a:spcPts val="0"/>
              </a:spcBef>
              <a:spcAft>
                <a:spcPts val="0"/>
              </a:spcAft>
              <a:buSzPts val="1800"/>
              <a:buChar char="•"/>
            </a:pPr>
            <a:r>
              <a:rPr lang="pl-PL"/>
              <a:t>dbania o równowagę środowiskową.</a:t>
            </a:r>
            <a:endParaRPr/>
          </a:p>
          <a:p>
            <a:pPr indent="0" lvl="0" marL="0" rtl="0" algn="l">
              <a:spcBef>
                <a:spcPts val="1102"/>
              </a:spcBef>
              <a:spcAft>
                <a:spcPts val="0"/>
              </a:spcAft>
              <a:buNone/>
            </a:pPr>
            <a:r>
              <a:t/>
            </a:r>
            <a:endParaRPr/>
          </a:p>
        </p:txBody>
      </p:sp>
      <p:sp>
        <p:nvSpPr>
          <p:cNvPr id="272" name="Google Shape;272;p3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5"/>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Kultura i dziedzictwo kulturowe</a:t>
            </a:r>
            <a:endParaRPr/>
          </a:p>
        </p:txBody>
      </p:sp>
      <p:sp>
        <p:nvSpPr>
          <p:cNvPr id="279" name="Google Shape;279;p35"/>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Kultura i dziedzictwo kulturowe mogą sprzyjać realizacji celów zrównoważonego rozwoju, wzmacniając integrację społeczną i angażowanie lokalnych społeczności.</a:t>
            </a:r>
            <a:endParaRPr/>
          </a:p>
          <a:p>
            <a:pPr indent="0" lvl="0" marL="0" rtl="0" algn="just">
              <a:spcBef>
                <a:spcPts val="1102"/>
              </a:spcBef>
              <a:spcAft>
                <a:spcPts val="0"/>
              </a:spcAft>
              <a:buNone/>
            </a:pPr>
            <a:r>
              <a:rPr lang="pl-PL"/>
              <a:t>W działaniach tych wyróżnia się trzy główne kierunki:</a:t>
            </a:r>
            <a:endParaRPr/>
          </a:p>
          <a:p>
            <a:pPr indent="0" lvl="0" marL="0" rtl="0" algn="just">
              <a:spcBef>
                <a:spcPts val="1102"/>
              </a:spcBef>
              <a:spcAft>
                <a:spcPts val="0"/>
              </a:spcAft>
              <a:buNone/>
            </a:pPr>
            <a:r>
              <a:rPr lang="pl-PL"/>
              <a:t>1.	Rewitalizacja miast i regionów z wykorzystaniem dziedzictwa kulturowego.</a:t>
            </a:r>
            <a:endParaRPr/>
          </a:p>
          <a:p>
            <a:pPr indent="0" lvl="0" marL="0" rtl="0" algn="just">
              <a:spcBef>
                <a:spcPts val="1102"/>
              </a:spcBef>
              <a:spcAft>
                <a:spcPts val="0"/>
              </a:spcAft>
              <a:buNone/>
            </a:pPr>
            <a:r>
              <a:rPr lang="pl-PL"/>
              <a:t>2.	Adaptacja i ponowne wykorzystanie historycznych budynków, z poszanowaniem ich wartości i tradycyjnych technik budowlanych.</a:t>
            </a:r>
            <a:endParaRPr/>
          </a:p>
          <a:p>
            <a:pPr indent="0" lvl="0" marL="0" rtl="0" algn="just">
              <a:spcBef>
                <a:spcPts val="1102"/>
              </a:spcBef>
              <a:spcAft>
                <a:spcPts val="0"/>
              </a:spcAft>
              <a:buNone/>
            </a:pPr>
            <a:r>
              <a:rPr lang="pl-PL"/>
              <a:t>3.	Zachowanie równowagi między dostępem do zabytków a rozwojem turystyki kulturowej i ochroną przyrody.</a:t>
            </a:r>
            <a:endParaRPr/>
          </a:p>
          <a:p>
            <a:pPr indent="0" lvl="0" marL="0" rtl="0" algn="l">
              <a:spcBef>
                <a:spcPts val="1102"/>
              </a:spcBef>
              <a:spcAft>
                <a:spcPts val="0"/>
              </a:spcAft>
              <a:buNone/>
            </a:pPr>
            <a:r>
              <a:t/>
            </a:r>
            <a:endParaRPr/>
          </a:p>
        </p:txBody>
      </p:sp>
      <p:sp>
        <p:nvSpPr>
          <p:cNvPr id="280" name="Google Shape;280;p35"/>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Budownictwo a zmiany klimatu</a:t>
            </a:r>
            <a:endParaRPr/>
          </a:p>
        </p:txBody>
      </p:sp>
      <p:sp>
        <p:nvSpPr>
          <p:cNvPr id="287" name="Google Shape;287;p3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Budynki mają ogromny wpływ na środowisko – w Unii Europejskiej odpowiadają za około 40% zużycia energii i 36% emisji gazów cieplarnianych. Dlatego też poprawa ich efektywności energetycznej jest kluczowym elementem Europejskiego Zielonego Ładu, który zakłada osiągnięcie neutralności klimatycznej do 2050 roku.</a:t>
            </a:r>
            <a:endParaRPr/>
          </a:p>
          <a:p>
            <a:pPr indent="0" lvl="0" marL="0" rtl="0" algn="just">
              <a:spcBef>
                <a:spcPts val="1102"/>
              </a:spcBef>
              <a:spcAft>
                <a:spcPts val="0"/>
              </a:spcAft>
              <a:buNone/>
            </a:pPr>
            <a:r>
              <a:rPr lang="pl-PL"/>
              <a:t>Służy temu m.in. „fala renowacji” – inicjatywa mająca na celu modernizację i zwiększenie standardu energetycznego istniejących budynków, w tym także obiektów zabytkowych.</a:t>
            </a:r>
            <a:endParaRPr/>
          </a:p>
          <a:p>
            <a:pPr indent="0" lvl="0" marL="0" rtl="0" algn="l">
              <a:spcBef>
                <a:spcPts val="1102"/>
              </a:spcBef>
              <a:spcAft>
                <a:spcPts val="0"/>
              </a:spcAft>
              <a:buNone/>
            </a:pPr>
            <a:r>
              <a:t/>
            </a:r>
            <a:endParaRPr/>
          </a:p>
          <a:p>
            <a:pPr indent="0" lvl="0" marL="0" rtl="0" algn="l">
              <a:spcBef>
                <a:spcPts val="1102"/>
              </a:spcBef>
              <a:spcAft>
                <a:spcPts val="0"/>
              </a:spcAft>
              <a:buNone/>
            </a:pPr>
            <a:r>
              <a:t/>
            </a:r>
            <a:endParaRPr/>
          </a:p>
        </p:txBody>
      </p:sp>
      <p:sp>
        <p:nvSpPr>
          <p:cNvPr id="288" name="Google Shape;288;p3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Badania, innowacje i projekty UE</a:t>
            </a:r>
            <a:endParaRPr/>
          </a:p>
        </p:txBody>
      </p:sp>
      <p:sp>
        <p:nvSpPr>
          <p:cNvPr id="295" name="Google Shape;295;p37"/>
          <p:cNvSpPr txBox="1"/>
          <p:nvPr>
            <p:ph idx="1" type="body"/>
          </p:nvPr>
        </p:nvSpPr>
        <p:spPr>
          <a:xfrm>
            <a:off x="1025907" y="1979837"/>
            <a:ext cx="8640300" cy="4680000"/>
          </a:xfrm>
          <a:prstGeom prst="rect">
            <a:avLst/>
          </a:prstGeom>
        </p:spPr>
        <p:txBody>
          <a:bodyPr anchorCtr="0" anchor="t" bIns="0" lIns="0" spcFirstLastPara="1" rIns="0" wrap="square" tIns="0">
            <a:normAutofit lnSpcReduction="10000"/>
          </a:bodyPr>
          <a:lstStyle/>
          <a:p>
            <a:pPr indent="0" lvl="0" marL="0" rtl="0" algn="just">
              <a:spcBef>
                <a:spcPts val="1102"/>
              </a:spcBef>
              <a:spcAft>
                <a:spcPts val="0"/>
              </a:spcAft>
              <a:buClr>
                <a:schemeClr val="dk1"/>
              </a:buClr>
              <a:buSzPts val="1100"/>
              <a:buFont typeface="Arial"/>
              <a:buNone/>
            </a:pPr>
            <a:r>
              <a:rPr lang="pl-PL"/>
              <a:t>W ramach programu „Horyzont 2020” finansowane są projekty wspierające poprawę efektywności energetycznej i odporności budynków zabytkowych. Przykłady takich inicjatyw to:</a:t>
            </a:r>
            <a:endParaRPr/>
          </a:p>
          <a:p>
            <a:pPr indent="0" lvl="0" marL="0" rtl="0" algn="just">
              <a:spcBef>
                <a:spcPts val="1102"/>
              </a:spcBef>
              <a:spcAft>
                <a:spcPts val="0"/>
              </a:spcAft>
              <a:buClr>
                <a:schemeClr val="dk1"/>
              </a:buClr>
              <a:buSzPts val="1100"/>
              <a:buFont typeface="Arial"/>
              <a:buNone/>
            </a:pPr>
            <a:r>
              <a:rPr lang="pl-PL" u="sng">
                <a:solidFill>
                  <a:schemeClr val="hlink"/>
                </a:solidFill>
                <a:hlinkClick r:id="rId3"/>
              </a:rPr>
              <a:t>PRO-Heritage</a:t>
            </a:r>
            <a:r>
              <a:rPr lang="pl-PL"/>
              <a:t> – projekt kształcący specjalistów i rzemieślników w zakresie tradycyjnych technik budowlanych niezbędnych do renowacji obiektów zabytkowych.</a:t>
            </a:r>
            <a:endParaRPr/>
          </a:p>
          <a:p>
            <a:pPr indent="0" lvl="0" marL="0" rtl="0" algn="just">
              <a:spcBef>
                <a:spcPts val="1102"/>
              </a:spcBef>
              <a:spcAft>
                <a:spcPts val="0"/>
              </a:spcAft>
              <a:buClr>
                <a:schemeClr val="dk1"/>
              </a:buClr>
              <a:buSzPts val="1100"/>
              <a:buFont typeface="Arial"/>
              <a:buNone/>
            </a:pPr>
            <a:r>
              <a:rPr lang="pl-PL" u="sng">
                <a:solidFill>
                  <a:schemeClr val="hlink"/>
                </a:solidFill>
                <a:hlinkClick r:id="rId4"/>
              </a:rPr>
              <a:t>HERACLES</a:t>
            </a:r>
            <a:r>
              <a:rPr lang="pl-PL"/>
              <a:t> – projekt opracowujący rozwiązania zwiększające odporność dziedzictwa kulturowego na skutki zmian klimatu, oparte na podejściu interdyscyplinarnym.</a:t>
            </a:r>
            <a:endParaRPr/>
          </a:p>
          <a:p>
            <a:pPr indent="0" lvl="0" marL="0" rtl="0" algn="just">
              <a:spcBef>
                <a:spcPts val="1102"/>
              </a:spcBef>
              <a:spcAft>
                <a:spcPts val="0"/>
              </a:spcAft>
              <a:buClr>
                <a:schemeClr val="dk1"/>
              </a:buClr>
              <a:buSzPts val="1100"/>
              <a:buFont typeface="Arial"/>
              <a:buNone/>
            </a:pPr>
            <a:r>
              <a:rPr lang="pl-PL" u="sng">
                <a:solidFill>
                  <a:schemeClr val="hlink"/>
                </a:solidFill>
                <a:hlinkClick r:id="rId5"/>
              </a:rPr>
              <a:t>Shelter</a:t>
            </a:r>
            <a:r>
              <a:rPr lang="pl-PL"/>
              <a:t> – inicjatywa skupiająca środowiska naukowe i zarządzających dziedzictwem w celu poprawy bezpieczeństwa i odporności historycznych obszarów zagrożonych zmianami klimatycznymi.</a:t>
            </a:r>
            <a:endParaRPr/>
          </a:p>
        </p:txBody>
      </p:sp>
      <p:sp>
        <p:nvSpPr>
          <p:cNvPr id="296" name="Google Shape;296;p3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Kultura wobec zmian klimatu</a:t>
            </a:r>
            <a:endParaRPr/>
          </a:p>
        </p:txBody>
      </p:sp>
      <p:sp>
        <p:nvSpPr>
          <p:cNvPr id="303" name="Google Shape;303;p3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Program „</a:t>
            </a:r>
            <a:r>
              <a:rPr lang="pl-PL" u="sng">
                <a:solidFill>
                  <a:schemeClr val="hlink"/>
                </a:solidFill>
                <a:hlinkClick r:id="rId3"/>
              </a:rPr>
              <a:t>Kreatywna Europa</a:t>
            </a:r>
            <a:r>
              <a:rPr lang="pl-PL"/>
              <a:t>” wspiera projekt „Kreatywne przywództwo w dziedzinie klimatu”, który angażuje artystów i przedstawicieli sektora kultury w działania promujące refleksję nad wyzwaniami klimatycznymi. Kultura ma bowiem wpływ na postawy, styl życia i zachowania społeczeństw.</a:t>
            </a:r>
            <a:endParaRPr/>
          </a:p>
        </p:txBody>
      </p:sp>
      <p:sp>
        <p:nvSpPr>
          <p:cNvPr id="304" name="Google Shape;304;p3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9"/>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Współpraca i wymiana dobrych praktyk</a:t>
            </a:r>
            <a:endParaRPr/>
          </a:p>
        </p:txBody>
      </p:sp>
      <p:sp>
        <p:nvSpPr>
          <p:cNvPr id="311" name="Google Shape;311;p39"/>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lnSpc>
                <a:spcPct val="115000"/>
              </a:lnSpc>
              <a:spcBef>
                <a:spcPts val="1200"/>
              </a:spcBef>
              <a:spcAft>
                <a:spcPts val="0"/>
              </a:spcAft>
              <a:buNone/>
            </a:pPr>
            <a:r>
              <a:rPr lang="pl-PL" sz="2100"/>
              <a:t>Komisja Europejska organizuje współpracę ekspertów z państw członkowskich w ramach otwartej metody koordynacji, której celem jest wymiana doświadczeń, opracowywanie wytycznych i narzędzi wspierających ochronę dziedzictwa kulturowego przed skutkami zmian klimatycznych. Współpraca ta jest częścią europejskiego planu działania w dziedzinie kultury na lata 2019–2022 </a:t>
            </a:r>
            <a:endParaRPr sz="2100"/>
          </a:p>
          <a:p>
            <a:pPr indent="0" lvl="0" marL="0" rtl="0" algn="just">
              <a:lnSpc>
                <a:spcPct val="115000"/>
              </a:lnSpc>
              <a:spcBef>
                <a:spcPts val="1200"/>
              </a:spcBef>
              <a:spcAft>
                <a:spcPts val="0"/>
              </a:spcAft>
              <a:buClr>
                <a:schemeClr val="dk1"/>
              </a:buClr>
              <a:buSzPts val="1100"/>
              <a:buFont typeface="Arial"/>
              <a:buNone/>
            </a:pPr>
            <a:r>
              <a:rPr lang="pl-PL" sz="1600"/>
              <a:t>(Komisja Europejska. </a:t>
            </a:r>
            <a:r>
              <a:rPr i="1" lang="pl-PL" sz="1600"/>
              <a:t>Zrównoważony rozwój i dziedzictwo kulturowe</a:t>
            </a:r>
            <a:r>
              <a:rPr lang="pl-PL" sz="1600">
                <a:uFill>
                  <a:noFill/>
                </a:uFill>
                <a:hlinkClick r:id="rId3"/>
              </a:rPr>
              <a:t> </a:t>
            </a:r>
            <a:r>
              <a:rPr lang="pl-PL" sz="1600" u="sng">
                <a:solidFill>
                  <a:schemeClr val="hlink"/>
                </a:solidFill>
                <a:hlinkClick r:id="rId4"/>
              </a:rPr>
              <a:t>https://culture.ec.europa.eu/pl/cultural-heritage/cultural-heritage-in-eu-policies/sustainability-and-cultural-heritage</a:t>
            </a:r>
            <a:r>
              <a:rPr lang="pl-PL" sz="1600"/>
              <a:t>).</a:t>
            </a:r>
            <a:endParaRPr sz="1600"/>
          </a:p>
          <a:p>
            <a:pPr indent="0" lvl="0" marL="0" rtl="0" algn="l">
              <a:spcBef>
                <a:spcPts val="1200"/>
              </a:spcBef>
              <a:spcAft>
                <a:spcPts val="0"/>
              </a:spcAft>
              <a:buNone/>
            </a:pPr>
            <a:r>
              <a:t/>
            </a:r>
            <a:endParaRPr/>
          </a:p>
        </p:txBody>
      </p:sp>
      <p:sp>
        <p:nvSpPr>
          <p:cNvPr id="312" name="Google Shape;312;p3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pic>
        <p:nvPicPr>
          <p:cNvPr descr="Industry 4.0 icon set collection of future business revolution (Dostarczone przez Getty Images)" id="317" name="Google Shape;317;p40"/>
          <p:cNvPicPr preferRelativeResize="0"/>
          <p:nvPr>
            <p:ph idx="2" type="pic"/>
          </p:nvPr>
        </p:nvPicPr>
        <p:blipFill rotWithShape="1">
          <a:blip r:embed="rId3">
            <a:alphaModFix/>
          </a:blip>
          <a:srcRect b="0" l="19879" r="19879" t="0"/>
          <a:stretch/>
        </p:blipFill>
        <p:spPr>
          <a:xfrm>
            <a:off x="669925" y="0"/>
            <a:ext cx="6835779" cy="4859336"/>
          </a:xfrm>
          <a:prstGeom prst="rect">
            <a:avLst/>
          </a:prstGeom>
          <a:solidFill>
            <a:srgbClr val="F2F2F2"/>
          </a:solidFill>
          <a:ln>
            <a:noFill/>
          </a:ln>
        </p:spPr>
      </p:pic>
      <p:sp>
        <p:nvSpPr>
          <p:cNvPr id="318" name="Google Shape;318;p40"/>
          <p:cNvSpPr txBox="1"/>
          <p:nvPr>
            <p:ph type="ctrTitle"/>
          </p:nvPr>
        </p:nvSpPr>
        <p:spPr>
          <a:xfrm>
            <a:off x="3186038" y="5104369"/>
            <a:ext cx="6480300" cy="13203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8620"/>
              <a:buFont typeface="Open Sans"/>
              <a:buNone/>
            </a:pPr>
            <a:r>
              <a:rPr lang="pl-PL"/>
              <a:t>K</a:t>
            </a:r>
            <a:r>
              <a:rPr lang="pl-PL" sz="2577"/>
              <a:t>ształtowanie kompetencji społeczeństwa przyszłości w perspektywie rozwoju przemysłu 4.0 i społeczeństwa 4.0</a:t>
            </a:r>
            <a:endParaRPr sz="2577"/>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4"/>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t/>
            </a:r>
            <a:endParaRPr/>
          </a:p>
        </p:txBody>
      </p:sp>
      <p:sp>
        <p:nvSpPr>
          <p:cNvPr id="117" name="Google Shape;117;p14"/>
          <p:cNvSpPr txBox="1"/>
          <p:nvPr>
            <p:ph idx="1" type="body"/>
          </p:nvPr>
        </p:nvSpPr>
        <p:spPr>
          <a:xfrm>
            <a:off x="1025907" y="1979837"/>
            <a:ext cx="8640382" cy="4680002"/>
          </a:xfrm>
          <a:prstGeom prst="rect">
            <a:avLst/>
          </a:prstGeom>
          <a:noFill/>
          <a:ln>
            <a:noFill/>
          </a:ln>
        </p:spPr>
        <p:txBody>
          <a:bodyPr anchorCtr="0" anchor="t" bIns="0" lIns="0" spcFirstLastPara="1" rIns="0" wrap="square" tIns="0">
            <a:normAutofit/>
          </a:bodyPr>
          <a:lstStyle/>
          <a:p>
            <a:pPr indent="-137685" lvl="0" marL="251985" rtl="0" algn="just">
              <a:lnSpc>
                <a:spcPct val="133333"/>
              </a:lnSpc>
              <a:spcBef>
                <a:spcPts val="0"/>
              </a:spcBef>
              <a:spcAft>
                <a:spcPts val="0"/>
              </a:spcAft>
              <a:buSzPts val="1800"/>
              <a:buFont typeface="Open Sans"/>
              <a:buNone/>
            </a:pPr>
            <a:r>
              <a:rPr lang="pl-PL"/>
              <a:t>Edukacja na rzecz zrównoważonego rozwoju łączy w sobie wymiary społeczne i ekonomiczne z szacunkiem dla kultury, tradycji oraz ochroną środowiska. Stawia na godność człowieka, różnorodność społeczną i dbałość o zasoby naturalne, a jej celem jest stworzenie warunków do wszechstronnego rozwoju jednostki przy jednoczesnym zachowaniu równowagi społecznej i ekologicznej. Kluczowym elementem tego procesu jest systematyczna kontrola jakości kształcenia.</a:t>
            </a:r>
            <a:endParaRPr/>
          </a:p>
          <a:p>
            <a:pPr indent="-137685" lvl="0" marL="251985" rtl="0" algn="just">
              <a:lnSpc>
                <a:spcPct val="133333"/>
              </a:lnSpc>
              <a:spcBef>
                <a:spcPts val="0"/>
              </a:spcBef>
              <a:spcAft>
                <a:spcPts val="0"/>
              </a:spcAft>
              <a:buSzPts val="1800"/>
              <a:buFont typeface="Open Sans"/>
              <a:buNone/>
            </a:pPr>
            <a:r>
              <a:t/>
            </a:r>
            <a:endParaRPr/>
          </a:p>
          <a:p>
            <a:pPr indent="-137686" lvl="0" marL="251986" rtl="0" algn="just">
              <a:lnSpc>
                <a:spcPct val="133333"/>
              </a:lnSpc>
              <a:spcBef>
                <a:spcPts val="0"/>
              </a:spcBef>
              <a:spcAft>
                <a:spcPts val="0"/>
              </a:spcAft>
              <a:buSzPts val="1800"/>
              <a:buFont typeface="Open Sans"/>
              <a:buNone/>
            </a:pPr>
            <a:r>
              <a:rPr lang="pl-PL"/>
              <a:t>W 2002 r. na Światowym Szczycie w Johannesburgu podjęto inicjatywę Dekady Edukacji dla Zrównoważonego Rozwoju (2005–2014), oficjalnie ogłoszoną przez UNESCO w marcu 2005 r., mającą wspierać globalne działania edukacyjne na rzecz zrównoważonego rozwoju i podnosić jakość edukacji w wymiarze społecznym, gospodarczym i środowiskowym.</a:t>
            </a:r>
            <a:endParaRPr/>
          </a:p>
        </p:txBody>
      </p:sp>
      <p:sp>
        <p:nvSpPr>
          <p:cNvPr id="118" name="Google Shape;118;p14"/>
          <p:cNvSpPr txBox="1"/>
          <p:nvPr>
            <p:ph idx="10" type="dt"/>
          </p:nvPr>
        </p:nvSpPr>
        <p:spPr>
          <a:xfrm>
            <a:off x="8891588" y="539750"/>
            <a:ext cx="1800225"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pl-PL" sz="1800" u="none" cap="none" strike="noStrike">
                <a:solidFill>
                  <a:schemeClr val="dk1"/>
                </a:solidFill>
                <a:latin typeface="Calibri"/>
                <a:ea typeface="Calibri"/>
                <a:cs typeface="Calibri"/>
                <a:sym typeface="Calibri"/>
              </a:rPr>
              <a:t>2025-03-31</a:t>
            </a:r>
            <a:endParaRPr sz="180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9.6.1.	Przemysł 4.0 i </a:t>
            </a:r>
            <a:r>
              <a:rPr lang="pl-PL"/>
              <a:t>społeczeństwo</a:t>
            </a:r>
            <a:r>
              <a:rPr lang="pl-PL"/>
              <a:t> 4.0.</a:t>
            </a:r>
            <a:endParaRPr/>
          </a:p>
        </p:txBody>
      </p:sp>
      <p:sp>
        <p:nvSpPr>
          <p:cNvPr id="325" name="Google Shape;325;p41"/>
          <p:cNvSpPr txBox="1"/>
          <p:nvPr>
            <p:ph idx="1" type="body"/>
          </p:nvPr>
        </p:nvSpPr>
        <p:spPr>
          <a:xfrm>
            <a:off x="1025532" y="19796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Znaczenie zmian technologicznych</a:t>
            </a:r>
            <a:endParaRPr/>
          </a:p>
          <a:p>
            <a:pPr indent="-342900" lvl="0" marL="457200" rtl="0" algn="just">
              <a:spcBef>
                <a:spcPts val="1102"/>
              </a:spcBef>
              <a:spcAft>
                <a:spcPts val="0"/>
              </a:spcAft>
              <a:buSzPts val="1800"/>
              <a:buChar char="•"/>
            </a:pPr>
            <a:r>
              <a:rPr lang="pl-PL"/>
              <a:t>Technologia stanowiła kluczowy czynnik transformacji społecznej i gospodarczej</a:t>
            </a:r>
            <a:endParaRPr/>
          </a:p>
          <a:p>
            <a:pPr indent="-342900" lvl="0" marL="457200" rtl="0" algn="just">
              <a:spcBef>
                <a:spcPts val="0"/>
              </a:spcBef>
              <a:spcAft>
                <a:spcPts val="0"/>
              </a:spcAft>
              <a:buSzPts val="1800"/>
              <a:buChar char="•"/>
            </a:pPr>
            <a:r>
              <a:rPr lang="pl-PL"/>
              <a:t>Czwarta rewolucja przemysłowa (Przemysł 4.0): integracja fizycznego, biologicznego i cyfrowego świata</a:t>
            </a:r>
            <a:endParaRPr/>
          </a:p>
          <a:p>
            <a:pPr indent="-342900" lvl="0" marL="457200" rtl="0" algn="just">
              <a:spcBef>
                <a:spcPts val="0"/>
              </a:spcBef>
              <a:spcAft>
                <a:spcPts val="0"/>
              </a:spcAft>
              <a:buSzPts val="1800"/>
              <a:buChar char="•"/>
            </a:pPr>
            <a:r>
              <a:rPr lang="pl-PL"/>
              <a:t>Wpływ na codzienne życie: edukacja, komunikacja, opieka zdrowotna</a:t>
            </a:r>
            <a:endParaRPr/>
          </a:p>
        </p:txBody>
      </p:sp>
      <p:sp>
        <p:nvSpPr>
          <p:cNvPr id="326" name="Google Shape;326;p4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2"/>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Cztery etapy rewolucji </a:t>
            </a:r>
            <a:r>
              <a:rPr lang="pl-PL"/>
              <a:t>przemysłowych</a:t>
            </a:r>
            <a:endParaRPr/>
          </a:p>
        </p:txBody>
      </p:sp>
      <p:sp>
        <p:nvSpPr>
          <p:cNvPr id="333" name="Google Shape;333;p42"/>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I rewolucja (1750–1840): mechanizacja (parowe maszyny), rozwój fabryk, finansowanie przemysłu przez dochody rolnictwa</a:t>
            </a:r>
            <a:endParaRPr/>
          </a:p>
          <a:p>
            <a:pPr indent="-342900" lvl="0" marL="457200" rtl="0" algn="just">
              <a:spcBef>
                <a:spcPts val="0"/>
              </a:spcBef>
              <a:spcAft>
                <a:spcPts val="0"/>
              </a:spcAft>
              <a:buSzPts val="1800"/>
              <a:buChar char="•"/>
            </a:pPr>
            <a:r>
              <a:rPr lang="pl-PL"/>
              <a:t>II rewolucja (1870–1914): elektryfikacja, produkcja masowa, koncentracja przemysłu w miastach</a:t>
            </a:r>
            <a:endParaRPr/>
          </a:p>
          <a:p>
            <a:pPr indent="-342900" lvl="0" marL="457200" rtl="0" algn="just">
              <a:spcBef>
                <a:spcPts val="0"/>
              </a:spcBef>
              <a:spcAft>
                <a:spcPts val="0"/>
              </a:spcAft>
              <a:buSzPts val="1800"/>
              <a:buChar char="•"/>
            </a:pPr>
            <a:r>
              <a:rPr lang="pl-PL"/>
              <a:t>III rewolucja (lata 1950–1990): rozwój automatyzacji, nauki i nowych źródeł energii</a:t>
            </a:r>
            <a:endParaRPr/>
          </a:p>
          <a:p>
            <a:pPr indent="-342900" lvl="0" marL="457200" rtl="0" algn="just">
              <a:spcBef>
                <a:spcPts val="0"/>
              </a:spcBef>
              <a:spcAft>
                <a:spcPts val="0"/>
              </a:spcAft>
              <a:buSzPts val="1800"/>
              <a:buChar char="•"/>
            </a:pPr>
            <a:r>
              <a:rPr lang="pl-PL"/>
              <a:t>IV rewolucja (lata 2000-obecnie): </a:t>
            </a:r>
            <a:r>
              <a:rPr lang="pl-PL"/>
              <a:t>integracja</a:t>
            </a:r>
            <a:r>
              <a:rPr lang="pl-PL"/>
              <a:t> różnych technologii i szybki rozwoju badań oraz powszechne zastosowanie technologii informacyjno-komunikacyjnych</a:t>
            </a:r>
            <a:endParaRPr/>
          </a:p>
        </p:txBody>
      </p:sp>
      <p:sp>
        <p:nvSpPr>
          <p:cNvPr id="334" name="Google Shape;334;p42"/>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pic>
        <p:nvPicPr>
          <p:cNvPr descr="File:Industry 4.0 NoText.png - Wikimedia Commons" id="335" name="Google Shape;335;p42"/>
          <p:cNvPicPr preferRelativeResize="0"/>
          <p:nvPr/>
        </p:nvPicPr>
        <p:blipFill>
          <a:blip r:embed="rId3">
            <a:alphaModFix/>
          </a:blip>
          <a:stretch>
            <a:fillRect/>
          </a:stretch>
        </p:blipFill>
        <p:spPr>
          <a:xfrm>
            <a:off x="1091911" y="5219701"/>
            <a:ext cx="6364989" cy="224587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4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Przemysł 4.0 – główne cechy</a:t>
            </a:r>
            <a:endParaRPr/>
          </a:p>
        </p:txBody>
      </p:sp>
      <p:sp>
        <p:nvSpPr>
          <p:cNvPr id="342" name="Google Shape;342;p43"/>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lang="pl-PL"/>
              <a:t>Połączenie wielu technologii (IoT, AI, biotechnologia)</a:t>
            </a:r>
            <a:endParaRPr/>
          </a:p>
          <a:p>
            <a:pPr indent="-342900" lvl="0" marL="457200" rtl="0" algn="just">
              <a:spcBef>
                <a:spcPts val="0"/>
              </a:spcBef>
              <a:spcAft>
                <a:spcPts val="0"/>
              </a:spcAft>
              <a:buSzPts val="1800"/>
              <a:buChar char="•"/>
            </a:pPr>
            <a:r>
              <a:rPr lang="pl-PL"/>
              <a:t>Szybki transfer i przetwarzanie danych w czasie rzeczywistym</a:t>
            </a:r>
            <a:endParaRPr/>
          </a:p>
          <a:p>
            <a:pPr indent="-342900" lvl="0" marL="457200" rtl="0" algn="just">
              <a:spcBef>
                <a:spcPts val="0"/>
              </a:spcBef>
              <a:spcAft>
                <a:spcPts val="0"/>
              </a:spcAft>
              <a:buSzPts val="1800"/>
              <a:buChar char="•"/>
            </a:pPr>
            <a:r>
              <a:rPr lang="pl-PL"/>
              <a:t>Transformacja procesów produkcyjnych, usług i zarządzania</a:t>
            </a:r>
            <a:endParaRPr/>
          </a:p>
          <a:p>
            <a:pPr indent="-342900" lvl="0" marL="457200" rtl="0" algn="just">
              <a:spcBef>
                <a:spcPts val="0"/>
              </a:spcBef>
              <a:spcAft>
                <a:spcPts val="0"/>
              </a:spcAft>
              <a:buSzPts val="1800"/>
              <a:buChar char="•"/>
            </a:pPr>
            <a:r>
              <a:rPr lang="pl-PL"/>
              <a:t>Nowe wyzwania: konkurencyjność, innowacyjność, adaptacja społeczna</a:t>
            </a:r>
            <a:endParaRPr/>
          </a:p>
        </p:txBody>
      </p:sp>
      <p:sp>
        <p:nvSpPr>
          <p:cNvPr id="343" name="Google Shape;343;p4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4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350" name="Google Shape;350;p44"/>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Czwarta rewolucja przemysłowa, znana również jako Przemysł 4.0, odnosi się do procesu transformacji zarówno organizacyjnej, jak i technologicznej przedsiębiorstw, który opiera się na wykorzystaniu technologii cyfrowych oraz zasobów danych. Przemysł 4.0 łączy różne ogniwa łańcucha wartości, wprowadza innowacyjne modele biznesowe oraz promuje cyfryzację całej gospodarki. Charakteryzuje się zastosowaniem nowoczesnych technologii cyfrowych, zaawansowanych baz danych oraz współdziałania ludzi i maszyn w tworzeniu wartości (Baranowski i in., 2023, s. 13).</a:t>
            </a:r>
            <a:endParaRPr/>
          </a:p>
        </p:txBody>
      </p:sp>
      <p:sp>
        <p:nvSpPr>
          <p:cNvPr id="351" name="Google Shape;351;p4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5"/>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Przemysł 4.0</a:t>
            </a:r>
            <a:endParaRPr/>
          </a:p>
        </p:txBody>
      </p:sp>
      <p:sp>
        <p:nvSpPr>
          <p:cNvPr id="358" name="Google Shape;358;p45"/>
          <p:cNvSpPr txBox="1"/>
          <p:nvPr>
            <p:ph idx="1" type="body"/>
          </p:nvPr>
        </p:nvSpPr>
        <p:spPr>
          <a:xfrm>
            <a:off x="1025907" y="1979837"/>
            <a:ext cx="8640300" cy="4680000"/>
          </a:xfrm>
          <a:prstGeom prst="rect">
            <a:avLst/>
          </a:prstGeom>
        </p:spPr>
        <p:txBody>
          <a:bodyPr anchorCtr="0" anchor="t" bIns="0" lIns="0" spcFirstLastPara="1" rIns="0" wrap="square" tIns="0">
            <a:normAutofit lnSpcReduction="20000"/>
          </a:bodyPr>
          <a:lstStyle/>
          <a:p>
            <a:pPr indent="0" lvl="0" marL="0" rtl="0" algn="just">
              <a:spcBef>
                <a:spcPts val="1102"/>
              </a:spcBef>
              <a:spcAft>
                <a:spcPts val="0"/>
              </a:spcAft>
              <a:buNone/>
            </a:pPr>
            <a:r>
              <a:rPr b="1" lang="pl-PL"/>
              <a:t>Przemysł 4.0</a:t>
            </a:r>
            <a:r>
              <a:rPr lang="pl-PL"/>
              <a:t> jest wynikiem synergii kilku kluczowych technologii, które wspólnie umożliwiają wdrażanie innowacji w procesach produkcyjnych przedsiębiorstw. Do najważniejszych filarów tego modelu zalicza się między innymi:</a:t>
            </a:r>
            <a:endParaRPr/>
          </a:p>
          <a:p>
            <a:pPr indent="-342900" lvl="0" marL="457200" rtl="0" algn="just">
              <a:spcBef>
                <a:spcPts val="1102"/>
              </a:spcBef>
              <a:spcAft>
                <a:spcPts val="0"/>
              </a:spcAft>
              <a:buSzPts val="1800"/>
              <a:buChar char="•"/>
            </a:pPr>
            <a:r>
              <a:rPr b="1" lang="pl-PL"/>
              <a:t>Big Data</a:t>
            </a:r>
            <a:r>
              <a:rPr lang="pl-PL"/>
              <a:t> – czyli analizę dużych zbiorów danych przy użyciu sztucznej inteligencji. Dane te pochodzą z różnych źródeł, takich jak inteligentne urządzenia, roboty przemysłowe czy specjalistyczne systemy, a ich analiza odbywa się w czasie rzeczywistym.</a:t>
            </a:r>
            <a:endParaRPr/>
          </a:p>
          <a:p>
            <a:pPr indent="-342900" lvl="0" marL="457200" rtl="0" algn="just">
              <a:spcBef>
                <a:spcPts val="0"/>
              </a:spcBef>
              <a:spcAft>
                <a:spcPts val="0"/>
              </a:spcAft>
              <a:buSzPts val="1800"/>
              <a:buChar char="•"/>
            </a:pPr>
            <a:r>
              <a:rPr lang="pl-PL"/>
              <a:t>Analiza Big Data odbywa się z wykorzystaniem sztucznej inteligencji i uczenia maszynowego. Głównym celem badania Big Data jest usprawnienie podejmowania decyzji oraz automatyzacja procesów w łańcuchu dostaw.</a:t>
            </a:r>
            <a:endParaRPr/>
          </a:p>
          <a:p>
            <a:pPr indent="-342900" lvl="0" marL="457200" rtl="0" algn="just">
              <a:spcBef>
                <a:spcPts val="0"/>
              </a:spcBef>
              <a:spcAft>
                <a:spcPts val="0"/>
              </a:spcAft>
              <a:buSzPts val="1800"/>
              <a:buChar char="•"/>
            </a:pPr>
            <a:r>
              <a:rPr lang="pl-PL"/>
              <a:t>Kolejnym filarem jest </a:t>
            </a:r>
            <a:r>
              <a:rPr b="1" lang="pl-PL"/>
              <a:t>integracja systemów informacyjnych</a:t>
            </a:r>
            <a:r>
              <a:rPr lang="pl-PL"/>
              <a:t>, gdzie wszystkie dane i systemy funkcjonujące w łańcuchu dostaw są ze sobą połączone. Tworzony w ten sposób system składa się z wielu mniejszych, powiązanych ze sobą podsystemów.</a:t>
            </a:r>
            <a:endParaRPr/>
          </a:p>
        </p:txBody>
      </p:sp>
      <p:sp>
        <p:nvSpPr>
          <p:cNvPr id="359" name="Google Shape;359;p45"/>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Przemysł 4.0</a:t>
            </a:r>
            <a:endParaRPr/>
          </a:p>
        </p:txBody>
      </p:sp>
      <p:sp>
        <p:nvSpPr>
          <p:cNvPr id="366" name="Google Shape;366;p46"/>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342900" lvl="0" marL="457200" rtl="0" algn="just">
              <a:spcBef>
                <a:spcPts val="1102"/>
              </a:spcBef>
              <a:spcAft>
                <a:spcPts val="0"/>
              </a:spcAft>
              <a:buSzPts val="1800"/>
              <a:buChar char="•"/>
            </a:pPr>
            <a:r>
              <a:rPr b="1" lang="pl-PL"/>
              <a:t>Technologia chmury</a:t>
            </a:r>
            <a:r>
              <a:rPr lang="pl-PL"/>
              <a:t>, czyli przetwarzanie danych w tzw. chmurze obliczeniowej, umożliwia dostęp do danych z dowolnego miejsca z dostępem do Internetu. Chmura pełni kluczową rolę w Przemyśle 4.0, zapewniając płynny przepływ informacji oraz stanowiąc podstawę do rozwijania bardziej zaawansowanych rozwiązań technologicznych.</a:t>
            </a:r>
            <a:endParaRPr/>
          </a:p>
          <a:p>
            <a:pPr indent="-342900" lvl="0" marL="457200" rtl="0" algn="just">
              <a:spcBef>
                <a:spcPts val="0"/>
              </a:spcBef>
              <a:spcAft>
                <a:spcPts val="0"/>
              </a:spcAft>
              <a:buSzPts val="1800"/>
              <a:buChar char="•"/>
            </a:pPr>
            <a:r>
              <a:rPr b="1" lang="pl-PL"/>
              <a:t>Rozszerzona rzeczywistość (AR)</a:t>
            </a:r>
            <a:r>
              <a:rPr lang="pl-PL"/>
              <a:t> pozwala na nakładanie na obraz rzeczywisty elementów wygenerowanych komputerowo, dzięki czemu użytkownicy mogą korzystać z połączenia świata rzeczywistego z wirtualnym. Tego typu wizualizacje często są wykorzystywane do szkoleń pracowniczych.</a:t>
            </a:r>
            <a:endParaRPr/>
          </a:p>
          <a:p>
            <a:pPr indent="-342900" lvl="0" marL="457200" rtl="0" algn="just">
              <a:spcBef>
                <a:spcPts val="0"/>
              </a:spcBef>
              <a:spcAft>
                <a:spcPts val="0"/>
              </a:spcAft>
              <a:buSzPts val="1800"/>
              <a:buChar char="•"/>
            </a:pPr>
            <a:r>
              <a:rPr b="1" lang="pl-PL"/>
              <a:t>Internet rzeczy (IoT)</a:t>
            </a:r>
            <a:r>
              <a:rPr lang="pl-PL"/>
              <a:t> to sieć łącząca maszyny, urządzenia, produkty i ludzi w fabryce za pomocą wspólnej infrastruktury, co poprawia komunikację i współpracę między wszystkimi elementami oraz pozwala na błyskawiczną reakcję w czasie rzeczywistym.</a:t>
            </a:r>
            <a:endParaRPr/>
          </a:p>
        </p:txBody>
      </p:sp>
      <p:sp>
        <p:nvSpPr>
          <p:cNvPr id="367" name="Google Shape;367;p4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4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Przemysł 4.0</a:t>
            </a:r>
            <a:endParaRPr/>
          </a:p>
        </p:txBody>
      </p:sp>
      <p:sp>
        <p:nvSpPr>
          <p:cNvPr id="374" name="Google Shape;374;p47"/>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10000"/>
          </a:bodyPr>
          <a:lstStyle/>
          <a:p>
            <a:pPr indent="-334327" lvl="0" marL="457200" rtl="0" algn="just">
              <a:spcBef>
                <a:spcPts val="1102"/>
              </a:spcBef>
              <a:spcAft>
                <a:spcPts val="0"/>
              </a:spcAft>
              <a:buSzPct val="100000"/>
              <a:buChar char="•"/>
            </a:pPr>
            <a:r>
              <a:rPr lang="pl-PL"/>
              <a:t>Wytwarzanie przyrostowe, czyli </a:t>
            </a:r>
            <a:r>
              <a:rPr b="1" lang="pl-PL"/>
              <a:t>produkcja addytywna</a:t>
            </a:r>
            <a:r>
              <a:rPr lang="pl-PL"/>
              <a:t>, stosowana jest do wytwarzania małych, spersonalizowanych serii produktów, umożliwiając precyzyjne </a:t>
            </a:r>
            <a:r>
              <a:rPr b="1" lang="pl-PL"/>
              <a:t>wykonanie nawet najmniejszych detali za pomocą druku 3D.</a:t>
            </a:r>
            <a:endParaRPr b="1"/>
          </a:p>
          <a:p>
            <a:pPr indent="-334327" lvl="0" marL="457200" rtl="0" algn="just">
              <a:spcBef>
                <a:spcPts val="0"/>
              </a:spcBef>
              <a:spcAft>
                <a:spcPts val="0"/>
              </a:spcAft>
              <a:buSzPct val="100000"/>
              <a:buChar char="•"/>
            </a:pPr>
            <a:r>
              <a:rPr b="1" lang="pl-PL"/>
              <a:t>Autonomiczne roboty</a:t>
            </a:r>
            <a:r>
              <a:rPr lang="pl-PL"/>
              <a:t> zastępują ludzi w realizacji zaawansowanych zadań produkcyjnych, podnosząc efektywność oraz jakość wytwarzania. Są bardziej elastyczne niż tradycyjne roboty i potrafią współdziałać zarówno z innymi maszynami, jak i ludźmi.</a:t>
            </a:r>
            <a:endParaRPr/>
          </a:p>
          <a:p>
            <a:pPr indent="-334327" lvl="0" marL="457200" rtl="0" algn="just">
              <a:spcBef>
                <a:spcPts val="0"/>
              </a:spcBef>
              <a:spcAft>
                <a:spcPts val="0"/>
              </a:spcAft>
              <a:buSzPct val="100000"/>
              <a:buChar char="•"/>
            </a:pPr>
            <a:r>
              <a:rPr b="1" lang="pl-PL"/>
              <a:t>Symulacje</a:t>
            </a:r>
            <a:r>
              <a:rPr lang="pl-PL"/>
              <a:t> wykorzystywane w przedsiębiorstwach służą do testowania i optymalizacji urządzeń, procesów i produktów. Dzięki nim możliwe jest przewidywanie oraz wykrywanie potencjalnych problemów, które mogą pojawić się w przyszłości.</a:t>
            </a:r>
            <a:endParaRPr/>
          </a:p>
          <a:p>
            <a:pPr indent="-334327" lvl="0" marL="457200" rtl="0" algn="just">
              <a:spcBef>
                <a:spcPts val="0"/>
              </a:spcBef>
              <a:spcAft>
                <a:spcPts val="0"/>
              </a:spcAft>
              <a:buSzPct val="100000"/>
              <a:buChar char="•"/>
            </a:pPr>
            <a:r>
              <a:rPr lang="pl-PL"/>
              <a:t>Ze względu na rozwój technologii i pojawianie się nowych sieci rośnie również zapotrzebowanie na </a:t>
            </a:r>
            <a:r>
              <a:rPr b="1" lang="pl-PL"/>
              <a:t>cyberbezpieczeństwo</a:t>
            </a:r>
            <a:r>
              <a:rPr lang="pl-PL"/>
              <a:t>. W celu ochrony systemów i baz danych powstaje coraz więcej programów i systemów antywirusowych, które zabezpieczają infrastrukturę przed zagrożeniami</a:t>
            </a:r>
            <a:endParaRPr/>
          </a:p>
        </p:txBody>
      </p:sp>
      <p:sp>
        <p:nvSpPr>
          <p:cNvPr id="375" name="Google Shape;375;p4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4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Gospodarka cyfrowa</a:t>
            </a:r>
            <a:endParaRPr/>
          </a:p>
        </p:txBody>
      </p:sp>
      <p:sp>
        <p:nvSpPr>
          <p:cNvPr id="382" name="Google Shape;382;p4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Czwarta rewolucja przemysłowa przyniosła rozwój gospodarki cyfrowej opartej na digitalizacji i automatyzacji, które wprowadziły innowacje we wszystkich sektorach przemysłu. Jej celem była integracja systemów i sieci oraz przekształcenie informacji (tekstów, obrazów, dźwięków) w dane cyfrowe udostępniane przez platformy, co stworzyło podstawy dla dynamicznie rosnącego środowiska cyfrowego.</a:t>
            </a:r>
            <a:endParaRPr/>
          </a:p>
          <a:p>
            <a:pPr indent="0" lvl="0" marL="0" rtl="0" algn="just">
              <a:spcBef>
                <a:spcPts val="1102"/>
              </a:spcBef>
              <a:spcAft>
                <a:spcPts val="0"/>
              </a:spcAft>
              <a:buNone/>
            </a:pPr>
            <a:r>
              <a:rPr lang="pl-PL"/>
              <a:t>Proces tworzenia nowych baz danych, wdrażania innowacyjnych rozwiązań oraz rozwijania cyfrowego świata nazwano cyfryzacją, która obejmowała nie tylko pojedyncze jednostki, ale także całe społeczeństwa i państwa. Na jej podstawie powstał nowy wymiar gospodarki — gospodarka cyfrowa, cechująca się dużą dynamiką oraz istotnym wpływem na globalne procesy ekonomiczne.</a:t>
            </a:r>
            <a:endParaRPr/>
          </a:p>
        </p:txBody>
      </p:sp>
      <p:sp>
        <p:nvSpPr>
          <p:cNvPr id="383" name="Google Shape;383;p4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49"/>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Gospodarka cyfrowa</a:t>
            </a:r>
            <a:endParaRPr/>
          </a:p>
        </p:txBody>
      </p:sp>
      <p:sp>
        <p:nvSpPr>
          <p:cNvPr id="390" name="Google Shape;390;p49"/>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b="1" lang="pl-PL"/>
              <a:t>Gospodarka cyfrowa</a:t>
            </a:r>
            <a:r>
              <a:rPr lang="pl-PL"/>
              <a:t> znacząco różni się od tradycyjnego modelu gospodarki. Zmiany wprowadzone dzięki cyfryzacji na trwałe zmieniły wartości dla uczestników rynku i konsumentów oraz przekształciły infrastrukturę niektórych sektorów gospodarki, przenosząc ją do przestrzeni wirtualnej.</a:t>
            </a:r>
            <a:endParaRPr/>
          </a:p>
          <a:p>
            <a:pPr indent="0" lvl="0" marL="0" rtl="0" algn="just">
              <a:spcBef>
                <a:spcPts val="1102"/>
              </a:spcBef>
              <a:spcAft>
                <a:spcPts val="0"/>
              </a:spcAft>
              <a:buNone/>
            </a:pPr>
            <a:r>
              <a:rPr b="1" lang="pl-PL"/>
              <a:t>Cyfryzacja</a:t>
            </a:r>
            <a:r>
              <a:rPr lang="pl-PL"/>
              <a:t> rozwija się w bardzo szybkim tempie. W świecie wirtualnym zacierają się granice między państwami oraz sektorami gospodarki, co sprawia, że transgraniczny przepływ informacji i kapitału staje się powszechny. Tworzy to ogromne szanse dla ekspansji międzynarodowych firm oraz współpracy na globalną skalę. Gospodarka cyfrowa staje się fundamentem współczesnego społeczeństwa, otwierając jednocześnie nowe możliwości biznesowe.</a:t>
            </a:r>
            <a:endParaRPr/>
          </a:p>
          <a:p>
            <a:pPr indent="0" lvl="0" marL="0" rtl="0" algn="l">
              <a:spcBef>
                <a:spcPts val="1102"/>
              </a:spcBef>
              <a:spcAft>
                <a:spcPts val="0"/>
              </a:spcAft>
              <a:buNone/>
            </a:pPr>
            <a:r>
              <a:t/>
            </a:r>
            <a:endParaRPr/>
          </a:p>
        </p:txBody>
      </p:sp>
      <p:sp>
        <p:nvSpPr>
          <p:cNvPr id="391" name="Google Shape;391;p49"/>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50"/>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Gospodarka cyfrowa</a:t>
            </a:r>
            <a:endParaRPr/>
          </a:p>
        </p:txBody>
      </p:sp>
      <p:sp>
        <p:nvSpPr>
          <p:cNvPr id="398" name="Google Shape;398;p50"/>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20000"/>
          </a:bodyPr>
          <a:lstStyle/>
          <a:p>
            <a:pPr indent="0" lvl="0" marL="0" rtl="0" algn="just">
              <a:spcBef>
                <a:spcPts val="1102"/>
              </a:spcBef>
              <a:spcAft>
                <a:spcPts val="0"/>
              </a:spcAft>
              <a:buNone/>
            </a:pPr>
            <a:r>
              <a:rPr b="1" lang="pl-PL"/>
              <a:t>Usieciowienie społeczeństwa</a:t>
            </a:r>
            <a:r>
              <a:rPr lang="pl-PL"/>
              <a:t> – rosnące uzależnienie od internetu sprawia, że coraz większa część codziennego życia przenosi się do przestrzeni cyfrowej, co wymaga dostosowania się do nowych form funkcjonowania. Internet staje się powszechnie dostępny i pełni rolę źródła informacji, komunikacji, rozrywki oraz pracy.</a:t>
            </a:r>
            <a:endParaRPr/>
          </a:p>
          <a:p>
            <a:pPr indent="0" lvl="0" marL="0" rtl="0" algn="just">
              <a:spcBef>
                <a:spcPts val="1102"/>
              </a:spcBef>
              <a:spcAft>
                <a:spcPts val="0"/>
              </a:spcAft>
              <a:buNone/>
            </a:pPr>
            <a:r>
              <a:rPr b="1" lang="pl-PL"/>
              <a:t>Transformacja cyfrowa</a:t>
            </a:r>
            <a:r>
              <a:rPr lang="pl-PL"/>
              <a:t> – to efekt wdrażania nowoczesnych technologii przez firmy, które dzięki nim zwiększają efektywność i innowacyjność swojej działalności. Najczęściej wykorzystują takie narzędzia jak analiza danych, chmura obliczeniowa czy Internet rzeczy. Społeczeństwo z kolei korzysta z nowych technologii głównie do szybszej komunikacji (np. komunikatory zamiast tradycyjnej korespondencji) oraz pozyskiwania informacji.</a:t>
            </a:r>
            <a:endParaRPr/>
          </a:p>
          <a:p>
            <a:pPr indent="0" lvl="0" marL="0" rtl="0" algn="just">
              <a:spcBef>
                <a:spcPts val="1102"/>
              </a:spcBef>
              <a:spcAft>
                <a:spcPts val="0"/>
              </a:spcAft>
              <a:buNone/>
            </a:pPr>
            <a:r>
              <a:rPr b="1" lang="pl-PL"/>
              <a:t>Gospodarka oparta na danych</a:t>
            </a:r>
            <a:r>
              <a:rPr lang="pl-PL"/>
              <a:t> – rozwój sieci i baz danych otworzył nowe perspektywy dla firm i instytucji. Dane są gromadzone, przetwarzane, przechowywane i udostępniane, co ułatwia podejmowanie decyzji biznesowych. Ten model pozwala na szybkie analizowanie dużych zbiorów informacji, dzięki czemu przedsiębiorstwa mogą lepiej zrozumieć potrzeby klientów, trendy rynkowe czy działania konkurencji </a:t>
            </a:r>
            <a:endParaRPr/>
          </a:p>
        </p:txBody>
      </p:sp>
      <p:sp>
        <p:nvSpPr>
          <p:cNvPr id="399" name="Google Shape;399;p50"/>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descr="Green economy abstract concept vector illustration. (Dostarczone przez Getty Images)" id="123" name="Google Shape;123;p15"/>
          <p:cNvPicPr preferRelativeResize="0"/>
          <p:nvPr>
            <p:ph idx="2" type="pic"/>
          </p:nvPr>
        </p:nvPicPr>
        <p:blipFill rotWithShape="1">
          <a:blip r:embed="rId3">
            <a:alphaModFix/>
          </a:blip>
          <a:srcRect b="14473" l="0" r="0" t="14473"/>
          <a:stretch/>
        </p:blipFill>
        <p:spPr>
          <a:xfrm>
            <a:off x="669925" y="0"/>
            <a:ext cx="6835777" cy="4859336"/>
          </a:xfrm>
          <a:prstGeom prst="rect">
            <a:avLst/>
          </a:prstGeom>
          <a:solidFill>
            <a:srgbClr val="F2F2F2"/>
          </a:solidFill>
          <a:ln>
            <a:noFill/>
          </a:ln>
        </p:spPr>
      </p:pic>
      <p:sp>
        <p:nvSpPr>
          <p:cNvPr id="124" name="Google Shape;124;p15"/>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fontScale="90000"/>
          </a:bodyPr>
          <a:lstStyle/>
          <a:p>
            <a:pPr indent="0" lvl="0" marL="0" rtl="0" algn="l">
              <a:lnSpc>
                <a:spcPct val="125000"/>
              </a:lnSpc>
              <a:spcBef>
                <a:spcPts val="0"/>
              </a:spcBef>
              <a:spcAft>
                <a:spcPts val="0"/>
              </a:spcAft>
              <a:buClr>
                <a:schemeClr val="dk2"/>
              </a:buClr>
              <a:buSzPct val="100000"/>
              <a:buFont typeface="Open Sans"/>
              <a:buNone/>
            </a:pPr>
            <a:r>
              <a:rPr lang="pl-PL"/>
              <a:t>Edukacja dla bezpieczeństwa i kształtowanie kultury bezpieczeństwa</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51"/>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Przemysł 5.0</a:t>
            </a:r>
            <a:endParaRPr/>
          </a:p>
        </p:txBody>
      </p:sp>
      <p:sp>
        <p:nvSpPr>
          <p:cNvPr id="406" name="Google Shape;406;p51"/>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I</a:t>
            </a:r>
            <a:r>
              <a:rPr lang="pl-PL"/>
              <a:t>stnieje także koncepcja Przemysłu 5.0, która obecnie stanowi jedynie wstępną, przyszłościową propozycję Komisji Europejskiej. Piąta rewolucja przemysłowa ma koncentrować się na przemianach w obszarach polityki, społeczeństwa oraz ochrony środowiska. Nowy model przemysłu ma kłaść nacisk na potrzeby człowieka, zrównoważony rozwój oraz odporność systemów. W odróżnieniu od Przemysłu 4.0, Przemysł 5.0 ma uwzględniać nie tylko postęp technologiczny, ale również rolę i miejsce człowieka w globalnej gospodarce (Platforma Przemysłu Przyszłości).</a:t>
            </a:r>
            <a:endParaRPr/>
          </a:p>
        </p:txBody>
      </p:sp>
      <p:sp>
        <p:nvSpPr>
          <p:cNvPr id="407" name="Google Shape;407;p51"/>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pic>
        <p:nvPicPr>
          <p:cNvPr descr="Industry 4.0 icon set collection of future business revolution (Dostarczone przez Getty Images)" id="412" name="Google Shape;412;p52"/>
          <p:cNvPicPr preferRelativeResize="0"/>
          <p:nvPr>
            <p:ph idx="2" type="pic"/>
          </p:nvPr>
        </p:nvPicPr>
        <p:blipFill rotWithShape="1">
          <a:blip r:embed="rId3">
            <a:alphaModFix/>
          </a:blip>
          <a:srcRect b="0" l="19879" r="19879" t="0"/>
          <a:stretch/>
        </p:blipFill>
        <p:spPr>
          <a:xfrm>
            <a:off x="669925" y="0"/>
            <a:ext cx="6835779" cy="4859336"/>
          </a:xfrm>
          <a:prstGeom prst="rect">
            <a:avLst/>
          </a:prstGeom>
          <a:solidFill>
            <a:srgbClr val="F2F2F2"/>
          </a:solidFill>
          <a:ln>
            <a:noFill/>
          </a:ln>
        </p:spPr>
      </p:pic>
      <p:sp>
        <p:nvSpPr>
          <p:cNvPr id="413" name="Google Shape;413;p52"/>
          <p:cNvSpPr txBox="1"/>
          <p:nvPr>
            <p:ph type="ctrTitle"/>
          </p:nvPr>
        </p:nvSpPr>
        <p:spPr>
          <a:xfrm>
            <a:off x="3186038" y="510436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Zagrożenia współczesnego świata</a:t>
            </a:r>
            <a:endParaRPr sz="2577"/>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53"/>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420" name="Google Shape;420;p53"/>
          <p:cNvSpPr txBox="1"/>
          <p:nvPr>
            <p:ph idx="1" type="body"/>
          </p:nvPr>
        </p:nvSpPr>
        <p:spPr>
          <a:xfrm>
            <a:off x="1025907" y="1979837"/>
            <a:ext cx="8640300" cy="4680000"/>
          </a:xfrm>
          <a:prstGeom prst="rect">
            <a:avLst/>
          </a:prstGeom>
        </p:spPr>
        <p:txBody>
          <a:bodyPr anchorCtr="0" anchor="t" bIns="0" lIns="0" spcFirstLastPara="1" rIns="0" wrap="square" tIns="0">
            <a:normAutofit fontScale="92500" lnSpcReduction="20000"/>
          </a:bodyPr>
          <a:lstStyle/>
          <a:p>
            <a:pPr indent="-334327" lvl="0" marL="457200" rtl="0" algn="just">
              <a:spcBef>
                <a:spcPts val="1102"/>
              </a:spcBef>
              <a:spcAft>
                <a:spcPts val="0"/>
              </a:spcAft>
              <a:buSzPct val="100000"/>
              <a:buChar char="•"/>
            </a:pPr>
            <a:r>
              <a:rPr b="1" lang="pl-PL"/>
              <a:t>Zmiany klimatyczne</a:t>
            </a:r>
            <a:r>
              <a:rPr lang="pl-PL"/>
              <a:t> – powodują ekstremalne zjawiska pogodowe, podnoszą poziom mórz i zagrażają ekosystemom oraz zdrowiu ludzi.</a:t>
            </a:r>
            <a:endParaRPr/>
          </a:p>
          <a:p>
            <a:pPr indent="-334327" lvl="0" marL="457200" rtl="0" algn="just">
              <a:spcBef>
                <a:spcPts val="0"/>
              </a:spcBef>
              <a:spcAft>
                <a:spcPts val="0"/>
              </a:spcAft>
              <a:buSzPct val="100000"/>
              <a:buChar char="•"/>
            </a:pPr>
            <a:r>
              <a:rPr b="1" lang="pl-PL"/>
              <a:t>Dezinformacja</a:t>
            </a:r>
            <a:r>
              <a:rPr lang="pl-PL"/>
              <a:t> – szerzenie fałszywych informacji podważa zaufanie do mediów i instytucji, utrudnia podejmowanie racjonalnych decyzji.</a:t>
            </a:r>
            <a:endParaRPr/>
          </a:p>
          <a:p>
            <a:pPr indent="-334327" lvl="0" marL="457200" rtl="0" algn="just">
              <a:spcBef>
                <a:spcPts val="0"/>
              </a:spcBef>
              <a:spcAft>
                <a:spcPts val="0"/>
              </a:spcAft>
              <a:buSzPct val="100000"/>
              <a:buChar char="•"/>
            </a:pPr>
            <a:r>
              <a:rPr b="1" lang="pl-PL"/>
              <a:t>Wykluczenie cyfrowe</a:t>
            </a:r>
            <a:r>
              <a:rPr lang="pl-PL"/>
              <a:t> – brak dostępu do nowoczesnych technologii powoduje nierówności społeczne i ogranicza możliwości edukacji oraz pracy.</a:t>
            </a:r>
            <a:endParaRPr/>
          </a:p>
          <a:p>
            <a:pPr indent="-334327" lvl="0" marL="457200" rtl="0" algn="just">
              <a:spcBef>
                <a:spcPts val="0"/>
              </a:spcBef>
              <a:spcAft>
                <a:spcPts val="0"/>
              </a:spcAft>
              <a:buSzPct val="100000"/>
              <a:buChar char="•"/>
            </a:pPr>
            <a:r>
              <a:rPr b="1" lang="pl-PL"/>
              <a:t>Kryzysy migracyjne</a:t>
            </a:r>
            <a:r>
              <a:rPr lang="pl-PL"/>
              <a:t> – masowe przemieszczanie się ludności wywołuje napięcia społeczne i wyzwania dla państw przyjmujących.</a:t>
            </a:r>
            <a:endParaRPr/>
          </a:p>
          <a:p>
            <a:pPr indent="-334327" lvl="0" marL="457200" rtl="0" algn="just">
              <a:spcBef>
                <a:spcPts val="0"/>
              </a:spcBef>
              <a:spcAft>
                <a:spcPts val="0"/>
              </a:spcAft>
              <a:buSzPct val="100000"/>
              <a:buChar char="•"/>
            </a:pPr>
            <a:r>
              <a:rPr b="1" lang="pl-PL"/>
              <a:t>Nierówności społeczne</a:t>
            </a:r>
            <a:r>
              <a:rPr lang="pl-PL"/>
              <a:t> – rosnące różnice majątkowe i społeczne mogą prowadzić do konfliktów i destabilizacji społecznej.</a:t>
            </a:r>
            <a:endParaRPr/>
          </a:p>
          <a:p>
            <a:pPr indent="-334327" lvl="0" marL="457200" rtl="0" algn="just">
              <a:spcBef>
                <a:spcPts val="0"/>
              </a:spcBef>
              <a:spcAft>
                <a:spcPts val="0"/>
              </a:spcAft>
              <a:buSzPct val="100000"/>
              <a:buChar char="•"/>
            </a:pPr>
            <a:r>
              <a:rPr b="1" lang="pl-PL"/>
              <a:t>Pandemie</a:t>
            </a:r>
            <a:r>
              <a:rPr lang="pl-PL"/>
              <a:t> – choroby zakaźne szybko się rozprzestrzeniają, zagrażając zdrowiu i funkcjonowaniu państw.</a:t>
            </a:r>
            <a:endParaRPr/>
          </a:p>
          <a:p>
            <a:pPr indent="-334327" lvl="0" marL="457200" rtl="0" algn="just">
              <a:spcBef>
                <a:spcPts val="0"/>
              </a:spcBef>
              <a:spcAft>
                <a:spcPts val="0"/>
              </a:spcAft>
              <a:buSzPct val="100000"/>
              <a:buChar char="•"/>
            </a:pPr>
            <a:r>
              <a:rPr b="1" lang="pl-PL"/>
              <a:t>Konflikty zbrojne i terroryzm</a:t>
            </a:r>
            <a:r>
              <a:rPr lang="pl-PL"/>
              <a:t> – wywołują ofiary, zniszczenia i kryzysy humanitarne na dużą skalę.</a:t>
            </a:r>
            <a:endParaRPr/>
          </a:p>
          <a:p>
            <a:pPr indent="-334327" lvl="0" marL="457200" rtl="0" algn="just">
              <a:spcBef>
                <a:spcPts val="0"/>
              </a:spcBef>
              <a:spcAft>
                <a:spcPts val="0"/>
              </a:spcAft>
              <a:buSzPct val="100000"/>
              <a:buChar char="•"/>
            </a:pPr>
            <a:r>
              <a:rPr b="1" lang="pl-PL"/>
              <a:t>Cyberzagrożenia</a:t>
            </a:r>
            <a:r>
              <a:rPr lang="pl-PL"/>
              <a:t> – ataki hakerskie i kradzieże danych zagrażają bezpieczeństwu państw, firm i jednostek.</a:t>
            </a:r>
            <a:endParaRPr/>
          </a:p>
        </p:txBody>
      </p:sp>
      <p:sp>
        <p:nvSpPr>
          <p:cNvPr id="421" name="Google Shape;421;p53"/>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54"/>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Rola edukacji w przeciwdziałaniu</a:t>
            </a:r>
            <a:endParaRPr/>
          </a:p>
        </p:txBody>
      </p:sp>
      <p:sp>
        <p:nvSpPr>
          <p:cNvPr id="428" name="Google Shape;428;p54"/>
          <p:cNvSpPr txBox="1"/>
          <p:nvPr>
            <p:ph idx="1" type="body"/>
          </p:nvPr>
        </p:nvSpPr>
        <p:spPr>
          <a:xfrm>
            <a:off x="1025907" y="1979837"/>
            <a:ext cx="8640300" cy="4680000"/>
          </a:xfrm>
          <a:prstGeom prst="rect">
            <a:avLst/>
          </a:prstGeom>
        </p:spPr>
        <p:txBody>
          <a:bodyPr anchorCtr="0" anchor="t" bIns="0" lIns="0" spcFirstLastPara="1" rIns="0" wrap="square" tIns="0">
            <a:normAutofit lnSpcReduction="10000"/>
          </a:bodyPr>
          <a:lstStyle/>
          <a:p>
            <a:pPr indent="-342900" lvl="0" marL="457200" rtl="0" algn="just">
              <a:spcBef>
                <a:spcPts val="1102"/>
              </a:spcBef>
              <a:spcAft>
                <a:spcPts val="0"/>
              </a:spcAft>
              <a:buSzPts val="1800"/>
              <a:buChar char="•"/>
            </a:pPr>
            <a:r>
              <a:rPr b="1" lang="pl-PL"/>
              <a:t>Podnoszenie świadomości ekologicznej</a:t>
            </a:r>
            <a:r>
              <a:rPr lang="pl-PL"/>
              <a:t> – edukacja na temat zmian klimatu i zrównoważonego rozwoju.</a:t>
            </a:r>
            <a:endParaRPr/>
          </a:p>
          <a:p>
            <a:pPr indent="-342900" lvl="0" marL="457200" rtl="0" algn="just">
              <a:spcBef>
                <a:spcPts val="0"/>
              </a:spcBef>
              <a:spcAft>
                <a:spcPts val="0"/>
              </a:spcAft>
              <a:buSzPts val="1800"/>
              <a:buChar char="•"/>
            </a:pPr>
            <a:r>
              <a:rPr b="1" lang="pl-PL"/>
              <a:t>Kształtowanie krytycznego myślenia</a:t>
            </a:r>
            <a:r>
              <a:rPr lang="pl-PL"/>
              <a:t> – rozwijanie umiejętności rozpoznawania i weryfikacji informacji, walka z dezinformacją.</a:t>
            </a:r>
            <a:endParaRPr/>
          </a:p>
          <a:p>
            <a:pPr indent="-342900" lvl="0" marL="457200" rtl="0" algn="just">
              <a:spcBef>
                <a:spcPts val="0"/>
              </a:spcBef>
              <a:spcAft>
                <a:spcPts val="0"/>
              </a:spcAft>
              <a:buSzPts val="1800"/>
              <a:buChar char="•"/>
            </a:pPr>
            <a:r>
              <a:rPr b="1" lang="pl-PL"/>
              <a:t>Wyrównywanie dostępu do technologii</a:t>
            </a:r>
            <a:r>
              <a:rPr lang="pl-PL"/>
              <a:t> – przeciwdziałanie wykluczeniu cyfrowemu poprzez edukację cyfrową i dostęp do narzędzi.</a:t>
            </a:r>
            <a:endParaRPr/>
          </a:p>
          <a:p>
            <a:pPr indent="-342900" lvl="0" marL="457200" rtl="0" algn="just">
              <a:spcBef>
                <a:spcPts val="0"/>
              </a:spcBef>
              <a:spcAft>
                <a:spcPts val="0"/>
              </a:spcAft>
              <a:buSzPts val="1800"/>
              <a:buChar char="•"/>
            </a:pPr>
            <a:r>
              <a:rPr b="1" lang="pl-PL"/>
              <a:t>Promowanie integracji i tolerancji</a:t>
            </a:r>
            <a:r>
              <a:rPr lang="pl-PL"/>
              <a:t> – edukacja międzykulturowa i społeczna, wspierająca zrozumienie dla migrantów i różnorodności.</a:t>
            </a:r>
            <a:endParaRPr/>
          </a:p>
          <a:p>
            <a:pPr indent="-342900" lvl="0" marL="457200" rtl="0" algn="just">
              <a:spcBef>
                <a:spcPts val="0"/>
              </a:spcBef>
              <a:spcAft>
                <a:spcPts val="0"/>
              </a:spcAft>
              <a:buSzPts val="1800"/>
              <a:buChar char="•"/>
            </a:pPr>
            <a:r>
              <a:rPr b="1" lang="pl-PL"/>
              <a:t>Edukacja zdrowotna i profilaktyka</a:t>
            </a:r>
            <a:r>
              <a:rPr lang="pl-PL"/>
              <a:t> – zwiększanie wiedzy o zdrowiu, higienie oraz przygotowanie na kryzysy zdrowotne.</a:t>
            </a:r>
            <a:endParaRPr/>
          </a:p>
          <a:p>
            <a:pPr indent="-342900" lvl="0" marL="457200" rtl="0" algn="just">
              <a:spcBef>
                <a:spcPts val="0"/>
              </a:spcBef>
              <a:spcAft>
                <a:spcPts val="0"/>
              </a:spcAft>
              <a:buSzPts val="1800"/>
              <a:buChar char="•"/>
            </a:pPr>
            <a:r>
              <a:rPr b="1" lang="pl-PL"/>
              <a:t>Wzmacnianie kompetencji obywatelskich</a:t>
            </a:r>
            <a:r>
              <a:rPr lang="pl-PL"/>
              <a:t> – przygotowanie do aktywnego udziału w społeczeństwie, przeciwdziałanie konfliktom i promowanie pokoju.</a:t>
            </a:r>
            <a:endParaRPr/>
          </a:p>
          <a:p>
            <a:pPr indent="-342900" lvl="0" marL="457200" rtl="0" algn="just">
              <a:spcBef>
                <a:spcPts val="0"/>
              </a:spcBef>
              <a:spcAft>
                <a:spcPts val="0"/>
              </a:spcAft>
              <a:buSzPts val="1800"/>
              <a:buChar char="•"/>
            </a:pPr>
            <a:r>
              <a:rPr b="1" lang="pl-PL"/>
              <a:t>Podnoszenie świadomości cyberbezpieczeństwa</a:t>
            </a:r>
            <a:r>
              <a:rPr lang="pl-PL"/>
              <a:t> – nauka bezpiecznego korzystania z internetu i ochrony danych osobowych.</a:t>
            </a:r>
            <a:endParaRPr/>
          </a:p>
        </p:txBody>
      </p:sp>
      <p:sp>
        <p:nvSpPr>
          <p:cNvPr id="429" name="Google Shape;429;p54"/>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6"/>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31" name="Google Shape;131;p16"/>
          <p:cNvSpPr txBox="1"/>
          <p:nvPr>
            <p:ph idx="1" type="body"/>
          </p:nvPr>
        </p:nvSpPr>
        <p:spPr>
          <a:xfrm>
            <a:off x="1025907" y="1979837"/>
            <a:ext cx="8640300" cy="4680000"/>
          </a:xfrm>
          <a:prstGeom prst="rect">
            <a:avLst/>
          </a:prstGeom>
        </p:spPr>
        <p:txBody>
          <a:bodyPr anchorCtr="0" anchor="t" bIns="0" lIns="0" spcFirstLastPara="1" rIns="0" wrap="square" tIns="0">
            <a:normAutofit fontScale="85000" lnSpcReduction="10000"/>
          </a:bodyPr>
          <a:lstStyle/>
          <a:p>
            <a:pPr indent="0" lvl="0" marL="0" rtl="0" algn="just">
              <a:spcBef>
                <a:spcPts val="1102"/>
              </a:spcBef>
              <a:spcAft>
                <a:spcPts val="0"/>
              </a:spcAft>
              <a:buNone/>
            </a:pPr>
            <a:r>
              <a:rPr lang="pl-PL"/>
              <a:t>Analizy dotyczące wypadków przy pracy wskazują, że najczęstszą ich przyczyną są błędy popełniane przez ludzi, w tym ryzykowne zachowania. Wielu badaczy zaznacza, iż to właśnie człowiek, tracąc kontrolę nad zagrożeniami oraz nad sobą, inicjuje większość niebezpiecznych sytuacji.</a:t>
            </a:r>
            <a:endParaRPr/>
          </a:p>
          <a:p>
            <a:pPr indent="0" lvl="0" marL="0" rtl="0" algn="just">
              <a:spcBef>
                <a:spcPts val="1102"/>
              </a:spcBef>
              <a:spcAft>
                <a:spcPts val="0"/>
              </a:spcAft>
              <a:buNone/>
            </a:pPr>
            <a:r>
              <a:rPr lang="pl-PL"/>
              <a:t>W literaturze psychologicznej zachowania bezpieczne są ujmowane w różnych kontekstach:</a:t>
            </a:r>
            <a:endParaRPr/>
          </a:p>
          <a:p>
            <a:pPr indent="-325755" lvl="0" marL="457200" rtl="0" algn="just">
              <a:spcBef>
                <a:spcPts val="1102"/>
              </a:spcBef>
              <a:spcAft>
                <a:spcPts val="0"/>
              </a:spcAft>
              <a:buSzPct val="100000"/>
              <a:buChar char="•"/>
            </a:pPr>
            <a:r>
              <a:rPr lang="pl-PL"/>
              <a:t>jako efekt zdolności i motywacji do bezpiecznego realizowania zadań,</a:t>
            </a:r>
            <a:endParaRPr/>
          </a:p>
          <a:p>
            <a:pPr indent="-325755" lvl="0" marL="457200" rtl="0" algn="just">
              <a:spcBef>
                <a:spcPts val="0"/>
              </a:spcBef>
              <a:spcAft>
                <a:spcPts val="0"/>
              </a:spcAft>
              <a:buSzPct val="100000"/>
              <a:buChar char="•"/>
            </a:pPr>
            <a:r>
              <a:rPr lang="pl-PL"/>
              <a:t>jako przeciwieństwo działań ryzykownych,</a:t>
            </a:r>
            <a:endParaRPr/>
          </a:p>
          <a:p>
            <a:pPr indent="-325755" lvl="0" marL="457200" rtl="0" algn="just">
              <a:spcBef>
                <a:spcPts val="0"/>
              </a:spcBef>
              <a:spcAft>
                <a:spcPts val="0"/>
              </a:spcAft>
              <a:buSzPct val="100000"/>
              <a:buChar char="•"/>
            </a:pPr>
            <a:r>
              <a:rPr lang="pl-PL"/>
              <a:t>jako postawa wobec istniejących zagrożeń,</a:t>
            </a:r>
            <a:endParaRPr/>
          </a:p>
          <a:p>
            <a:pPr indent="-325755" lvl="0" marL="457200" rtl="0" algn="just">
              <a:spcBef>
                <a:spcPts val="0"/>
              </a:spcBef>
              <a:spcAft>
                <a:spcPts val="0"/>
              </a:spcAft>
              <a:buSzPct val="100000"/>
              <a:buChar char="•"/>
            </a:pPr>
            <a:r>
              <a:rPr lang="pl-PL"/>
              <a:t>jako rezultat wdrożonych działań prewencyjnych.</a:t>
            </a:r>
            <a:endParaRPr/>
          </a:p>
          <a:p>
            <a:pPr indent="0" lvl="0" marL="0" rtl="0" algn="just">
              <a:spcBef>
                <a:spcPts val="1102"/>
              </a:spcBef>
              <a:spcAft>
                <a:spcPts val="0"/>
              </a:spcAft>
              <a:buNone/>
            </a:pPr>
            <a:r>
              <a:rPr lang="pl-PL"/>
              <a:t>Na zachowania pracowników w sytuacjach zagrożenia wpływ mają m.in.:</a:t>
            </a:r>
            <a:endParaRPr/>
          </a:p>
          <a:p>
            <a:pPr indent="-325755" lvl="0" marL="457200" rtl="0" algn="just">
              <a:spcBef>
                <a:spcPts val="1102"/>
              </a:spcBef>
              <a:spcAft>
                <a:spcPts val="0"/>
              </a:spcAft>
              <a:buSzPct val="100000"/>
              <a:buChar char="•"/>
            </a:pPr>
            <a:r>
              <a:rPr lang="pl-PL"/>
              <a:t>świadome wybory podejmowane po rozważeniu zysków i strat,</a:t>
            </a:r>
            <a:endParaRPr/>
          </a:p>
          <a:p>
            <a:pPr indent="-325755" lvl="0" marL="457200" rtl="0" algn="just">
              <a:spcBef>
                <a:spcPts val="0"/>
              </a:spcBef>
              <a:spcAft>
                <a:spcPts val="0"/>
              </a:spcAft>
              <a:buSzPct val="100000"/>
              <a:buChar char="•"/>
            </a:pPr>
            <a:r>
              <a:rPr lang="pl-PL"/>
              <a:t>utrwalone nawyki i rutyna,</a:t>
            </a:r>
            <a:endParaRPr/>
          </a:p>
          <a:p>
            <a:pPr indent="-325755" lvl="0" marL="457200" rtl="0" algn="just">
              <a:spcBef>
                <a:spcPts val="0"/>
              </a:spcBef>
              <a:spcAft>
                <a:spcPts val="0"/>
              </a:spcAft>
              <a:buSzPct val="100000"/>
              <a:buChar char="•"/>
            </a:pPr>
            <a:r>
              <a:rPr lang="pl-PL"/>
              <a:t>wzorowanie się na postępowaniu innych,</a:t>
            </a:r>
            <a:endParaRPr/>
          </a:p>
          <a:p>
            <a:pPr indent="-325755" lvl="0" marL="457200" rtl="0" algn="just">
              <a:spcBef>
                <a:spcPts val="0"/>
              </a:spcBef>
              <a:spcAft>
                <a:spcPts val="0"/>
              </a:spcAft>
              <a:buSzPct val="100000"/>
              <a:buChar char="•"/>
            </a:pPr>
            <a:r>
              <a:rPr lang="pl-PL"/>
              <a:t>podporządkowanie obowiązującym normom i zasadom.</a:t>
            </a:r>
            <a:endParaRPr/>
          </a:p>
        </p:txBody>
      </p:sp>
      <p:sp>
        <p:nvSpPr>
          <p:cNvPr id="132" name="Google Shape;132;p16"/>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7"/>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sp>
        <p:nvSpPr>
          <p:cNvPr id="139" name="Google Shape;139;p17"/>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Wśród czynników sprzyjających popełnianiu błędów wymienia się m.in. brak wystarczającego doświadczenia czy wiedzy niezbędnej do rozpoznania zagrożeń. Doświadczenie zawodowe wpływa także na poziom podejmowanego ryzyka – przykładem może być niedoświadczony kierowca autobusu, który wskutek gwałtownego hamowania nie potrafi zachować kontroli, co skutkuje urazami pasażerów.</a:t>
            </a:r>
            <a:endParaRPr/>
          </a:p>
          <a:p>
            <a:pPr indent="0" lvl="0" marL="0" rtl="0" algn="just">
              <a:spcBef>
                <a:spcPts val="1102"/>
              </a:spcBef>
              <a:spcAft>
                <a:spcPts val="0"/>
              </a:spcAft>
              <a:buNone/>
            </a:pPr>
            <a:r>
              <a:rPr lang="pl-PL"/>
              <a:t>Wpływ doświadczenia na bezpieczeństwo pracy nie jest jednoznaczny. Z jednej strony dłuższy staż sprzyja lepszemu rozpoznawaniu zagrożeń i ogranicza impulsywność, z drugiej – z wiekiem obniża się sprawność motoryczna i refleks. Rutyna może też uśpić czujność wobec codziennych zagrożeń. Znaczenie doświadczenia dla zachowań bezpiecznych jest ponadto kształtowane przez poziom kultury bezpieczeństwa w danym środowisku pracy.</a:t>
            </a:r>
            <a:endParaRPr/>
          </a:p>
        </p:txBody>
      </p:sp>
      <p:sp>
        <p:nvSpPr>
          <p:cNvPr id="140" name="Google Shape;140;p17"/>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8"/>
          <p:cNvSpPr txBox="1"/>
          <p:nvPr>
            <p:ph type="title"/>
          </p:nvPr>
        </p:nvSpPr>
        <p:spPr>
          <a:xfrm>
            <a:off x="1025525" y="899836"/>
            <a:ext cx="8640300" cy="10800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pl-PL"/>
              <a:t>KUltura </a:t>
            </a:r>
            <a:r>
              <a:rPr lang="pl-PL"/>
              <a:t>bezpieczeństwa</a:t>
            </a:r>
            <a:endParaRPr/>
          </a:p>
        </p:txBody>
      </p:sp>
      <p:sp>
        <p:nvSpPr>
          <p:cNvPr id="147" name="Google Shape;147;p18"/>
          <p:cNvSpPr txBox="1"/>
          <p:nvPr>
            <p:ph idx="1" type="body"/>
          </p:nvPr>
        </p:nvSpPr>
        <p:spPr>
          <a:xfrm>
            <a:off x="1025907" y="1979837"/>
            <a:ext cx="8640300" cy="4680000"/>
          </a:xfrm>
          <a:prstGeom prst="rect">
            <a:avLst/>
          </a:prstGeom>
        </p:spPr>
        <p:txBody>
          <a:bodyPr anchorCtr="0" anchor="t" bIns="0" lIns="0" spcFirstLastPara="1" rIns="0" wrap="square" tIns="0">
            <a:normAutofit/>
          </a:bodyPr>
          <a:lstStyle/>
          <a:p>
            <a:pPr indent="0" lvl="0" marL="0" rtl="0" algn="just">
              <a:spcBef>
                <a:spcPts val="1102"/>
              </a:spcBef>
              <a:spcAft>
                <a:spcPts val="0"/>
              </a:spcAft>
              <a:buNone/>
            </a:pPr>
            <a:r>
              <a:rPr lang="pl-PL"/>
              <a:t>Głównym założeniem budowania kultury bezpieczeństwa na poziomie jednostki jest zwiększanie wiedzy, umiejętności oraz motywacji pracowników transportu w zakresie stosowania bezpiecznych zachowań.</a:t>
            </a:r>
            <a:endParaRPr/>
          </a:p>
          <a:p>
            <a:pPr indent="0" lvl="0" marL="0" rtl="0" algn="just">
              <a:spcBef>
                <a:spcPts val="1102"/>
              </a:spcBef>
              <a:spcAft>
                <a:spcPts val="0"/>
              </a:spcAft>
              <a:buNone/>
            </a:pPr>
            <a:r>
              <a:rPr lang="pl-PL"/>
              <a:t>Badania wskazują, że w miejscach pracy o wysokiej kulturze bezpieczeństwa częściej obserwuje się zachowania zmierzające do unikania niebezpiecznych sytuacji, zwłaszcza w ruchu drogowym.</a:t>
            </a:r>
            <a:endParaRPr/>
          </a:p>
          <a:p>
            <a:pPr indent="0" lvl="0" marL="0" rtl="0" algn="just">
              <a:spcBef>
                <a:spcPts val="1102"/>
              </a:spcBef>
              <a:spcAft>
                <a:spcPts val="0"/>
              </a:spcAft>
              <a:buNone/>
            </a:pPr>
            <a:r>
              <a:rPr lang="pl-PL"/>
              <a:t>Zgodnie z modelem Gellera, kształtowanie kultury bezpieczeństwa powinno obejmować zarówno indywidualne cechy pracowników – takie jak wiedza, umiejętności, motywacja i osobowość – jak również ich zachowania i warunki środowiska pracy.</a:t>
            </a:r>
            <a:endParaRPr/>
          </a:p>
        </p:txBody>
      </p:sp>
      <p:sp>
        <p:nvSpPr>
          <p:cNvPr id="148" name="Google Shape;148;p18"/>
          <p:cNvSpPr txBox="1"/>
          <p:nvPr>
            <p:ph idx="12" type="sldNum"/>
          </p:nvPr>
        </p:nvSpPr>
        <p:spPr>
          <a:xfrm>
            <a:off x="8585200" y="7019837"/>
            <a:ext cx="1080000" cy="180000"/>
          </a:xfrm>
          <a:prstGeom prst="rect">
            <a:avLst/>
          </a:prstGeom>
        </p:spPr>
        <p:txBody>
          <a:bodyPr anchorCtr="0" anchor="ctr" bIns="72000" lIns="0" spcFirstLastPara="1" rIns="0" wrap="square" tIns="72000">
            <a:noAutofit/>
          </a:bodyPr>
          <a:lstStyle/>
          <a:p>
            <a:pPr indent="0" lvl="0" marL="0" rtl="0" algn="r">
              <a:spcBef>
                <a:spcPts val="0"/>
              </a:spcBef>
              <a:spcAft>
                <a:spcPts val="0"/>
              </a:spcAft>
              <a:buClr>
                <a:srgbClr val="000000"/>
              </a:buClr>
              <a:buFont typeface="Arial"/>
              <a:buNone/>
            </a:pPr>
            <a:fld id="{00000000-1234-1234-1234-123412341234}" type="slidenum">
              <a:rPr lang="pl-PL"/>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9"/>
          <p:cNvSpPr txBox="1"/>
          <p:nvPr>
            <p:ph type="title"/>
          </p:nvPr>
        </p:nvSpPr>
        <p:spPr>
          <a:xfrm>
            <a:off x="1025525" y="899836"/>
            <a:ext cx="8640381" cy="1080001"/>
          </a:xfrm>
          <a:prstGeom prst="rect">
            <a:avLst/>
          </a:prstGeom>
          <a:noFill/>
          <a:ln>
            <a:noFill/>
          </a:ln>
        </p:spPr>
        <p:txBody>
          <a:bodyPr anchorCtr="0" anchor="t" bIns="0" lIns="0" spcFirstLastPara="1" rIns="0" wrap="square" tIns="0">
            <a:normAutofit/>
          </a:bodyPr>
          <a:lstStyle/>
          <a:p>
            <a:pPr indent="0" lvl="0" marL="0" rtl="0" algn="l">
              <a:lnSpc>
                <a:spcPct val="128571"/>
              </a:lnSpc>
              <a:spcBef>
                <a:spcPts val="0"/>
              </a:spcBef>
              <a:spcAft>
                <a:spcPts val="0"/>
              </a:spcAft>
              <a:buClr>
                <a:schemeClr val="dk2"/>
              </a:buClr>
              <a:buSzPts val="2800"/>
              <a:buFont typeface="Open Sans"/>
              <a:buNone/>
            </a:pPr>
            <a:r>
              <a:rPr lang="pl-PL"/>
              <a:t>Schemat kształtowania kultury bezpieczeństwa</a:t>
            </a:r>
            <a:endParaRPr/>
          </a:p>
        </p:txBody>
      </p:sp>
      <p:sp>
        <p:nvSpPr>
          <p:cNvPr id="154" name="Google Shape;154;p19"/>
          <p:cNvSpPr/>
          <p:nvPr/>
        </p:nvSpPr>
        <p:spPr>
          <a:xfrm>
            <a:off x="7145338" y="1439071"/>
            <a:ext cx="3240000" cy="39609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 name="Google Shape;155;p19"/>
          <p:cNvSpPr txBox="1"/>
          <p:nvPr/>
        </p:nvSpPr>
        <p:spPr>
          <a:xfrm>
            <a:off x="7469013" y="1230632"/>
            <a:ext cx="2520568" cy="1080001"/>
          </a:xfrm>
          <a:prstGeom prst="rect">
            <a:avLst/>
          </a:prstGeom>
          <a:noFill/>
          <a:ln>
            <a:noFill/>
          </a:ln>
        </p:spPr>
        <p:txBody>
          <a:bodyPr anchorCtr="0" anchor="t" bIns="0" lIns="0" spcFirstLastPara="1" rIns="0" wrap="square" tIns="0">
            <a:normAutofit/>
          </a:bodyPr>
          <a:lstStyle/>
          <a:p>
            <a:pPr indent="0" lvl="0" marL="0" marR="0" rtl="0" algn="l">
              <a:lnSpc>
                <a:spcPct val="128571"/>
              </a:lnSpc>
              <a:spcBef>
                <a:spcPts val="0"/>
              </a:spcBef>
              <a:spcAft>
                <a:spcPts val="0"/>
              </a:spcAft>
              <a:buClr>
                <a:schemeClr val="dk2"/>
              </a:buClr>
              <a:buSzPts val="2800"/>
              <a:buFont typeface="Open Sans"/>
              <a:buNone/>
            </a:pPr>
            <a:r>
              <a:t/>
            </a:r>
            <a:endParaRPr/>
          </a:p>
        </p:txBody>
      </p:sp>
      <p:sp>
        <p:nvSpPr>
          <p:cNvPr id="156" name="Google Shape;156;p19"/>
          <p:cNvSpPr txBox="1"/>
          <p:nvPr/>
        </p:nvSpPr>
        <p:spPr>
          <a:xfrm>
            <a:off x="7469025" y="1690073"/>
            <a:ext cx="2520600" cy="3141300"/>
          </a:xfrm>
          <a:prstGeom prst="rect">
            <a:avLst/>
          </a:prstGeom>
          <a:noFill/>
          <a:ln>
            <a:noFill/>
          </a:ln>
        </p:spPr>
        <p:txBody>
          <a:bodyPr anchorCtr="0" anchor="t" bIns="45700" lIns="91425" spcFirstLastPara="1" rIns="91425" wrap="square" tIns="45700">
            <a:noAutofit/>
          </a:bodyPr>
          <a:lstStyle/>
          <a:p>
            <a:pPr indent="0" lvl="0" marL="0" marR="0" rtl="0" algn="l">
              <a:lnSpc>
                <a:spcPct val="133333"/>
              </a:lnSpc>
              <a:spcBef>
                <a:spcPts val="0"/>
              </a:spcBef>
              <a:spcAft>
                <a:spcPts val="0"/>
              </a:spcAft>
              <a:buClr>
                <a:schemeClr val="accent1"/>
              </a:buClr>
              <a:buSzPts val="1800"/>
              <a:buFont typeface="Open Sans"/>
              <a:buNone/>
            </a:pPr>
            <a:r>
              <a:rPr lang="pl-PL" sz="1300">
                <a:solidFill>
                  <a:schemeClr val="dk1"/>
                </a:solidFill>
                <a:latin typeface="Open Sans"/>
                <a:ea typeface="Open Sans"/>
                <a:cs typeface="Open Sans"/>
                <a:sym typeface="Open Sans"/>
              </a:rPr>
              <a:t>Źródło: Zachowania bezpieczne pracowników – definicja i uwarunkowania, ciop.pl, dostęp: 19.06.2025,</a:t>
            </a:r>
            <a:endParaRPr sz="1300">
              <a:solidFill>
                <a:schemeClr val="dk1"/>
              </a:solidFill>
              <a:latin typeface="Open Sans"/>
              <a:ea typeface="Open Sans"/>
              <a:cs typeface="Open Sans"/>
              <a:sym typeface="Open Sans"/>
            </a:endParaRPr>
          </a:p>
          <a:p>
            <a:pPr indent="0" lvl="0" marL="0" marR="0" rtl="0" algn="l">
              <a:lnSpc>
                <a:spcPct val="133333"/>
              </a:lnSpc>
              <a:spcBef>
                <a:spcPts val="0"/>
              </a:spcBef>
              <a:spcAft>
                <a:spcPts val="0"/>
              </a:spcAft>
              <a:buClr>
                <a:schemeClr val="accent1"/>
              </a:buClr>
              <a:buSzPts val="1800"/>
              <a:buFont typeface="Open Sans"/>
              <a:buNone/>
            </a:pPr>
            <a:r>
              <a:rPr lang="pl-PL" sz="1300">
                <a:solidFill>
                  <a:schemeClr val="dk1"/>
                </a:solidFill>
                <a:latin typeface="Open Sans"/>
                <a:ea typeface="Open Sans"/>
                <a:cs typeface="Open Sans"/>
                <a:sym typeface="Open Sans"/>
              </a:rPr>
              <a:t>https://m.ciop.pl/CIOPPortalWAR/appmanager/ciop/mobi?\_nfpb=true&amp;\_pageLabel=P4180015671496742791029&amp;html\_tresc\_root\_id=300006956&amp;html\_tresc\_id=300006963&amp;html\_klucz=300006222&amp;html\_klucz\_spis</a:t>
            </a:r>
            <a:r>
              <a:rPr lang="pl-PL" sz="1800">
                <a:solidFill>
                  <a:schemeClr val="dk1"/>
                </a:solidFill>
                <a:latin typeface="Open Sans"/>
                <a:ea typeface="Open Sans"/>
                <a:cs typeface="Open Sans"/>
                <a:sym typeface="Open Sans"/>
              </a:rPr>
              <a:t>=</a:t>
            </a:r>
            <a:endParaRPr sz="1800">
              <a:solidFill>
                <a:schemeClr val="dk1"/>
              </a:solidFill>
              <a:latin typeface="Open Sans"/>
              <a:ea typeface="Open Sans"/>
              <a:cs typeface="Open Sans"/>
              <a:sym typeface="Open Sans"/>
            </a:endParaRPr>
          </a:p>
          <a:p>
            <a:pPr indent="0" lvl="0" marL="0" marR="0" rtl="0" algn="l">
              <a:lnSpc>
                <a:spcPct val="133333"/>
              </a:lnSpc>
              <a:spcBef>
                <a:spcPts val="0"/>
              </a:spcBef>
              <a:spcAft>
                <a:spcPts val="0"/>
              </a:spcAft>
              <a:buClr>
                <a:schemeClr val="accent1"/>
              </a:buClr>
              <a:buSzPts val="1800"/>
              <a:buFont typeface="Open Sans"/>
              <a:buNone/>
            </a:pPr>
            <a:r>
              <a:t/>
            </a:r>
            <a:endParaRPr sz="1800">
              <a:solidFill>
                <a:schemeClr val="dk1"/>
              </a:solidFill>
              <a:latin typeface="Open Sans"/>
              <a:ea typeface="Open Sans"/>
              <a:cs typeface="Open Sans"/>
              <a:sym typeface="Open Sans"/>
            </a:endParaRPr>
          </a:p>
        </p:txBody>
      </p:sp>
      <p:sp>
        <p:nvSpPr>
          <p:cNvPr id="157" name="Google Shape;157;p19"/>
          <p:cNvSpPr txBox="1"/>
          <p:nvPr>
            <p:ph idx="12" type="sldNum"/>
          </p:nvPr>
        </p:nvSpPr>
        <p:spPr>
          <a:xfrm>
            <a:off x="8585200" y="7019837"/>
            <a:ext cx="1080000" cy="180000"/>
          </a:xfrm>
          <a:prstGeom prst="rect">
            <a:avLst/>
          </a:prstGeom>
          <a:noFill/>
          <a:ln>
            <a:noFill/>
          </a:ln>
        </p:spPr>
        <p:txBody>
          <a:bodyPr anchorCtr="0" anchor="ctr" bIns="72000" lIns="0" spcFirstLastPara="1" rIns="0" wrap="square" tIns="72000">
            <a:noAutofit/>
          </a:bodyPr>
          <a:lstStyle/>
          <a:p>
            <a:pPr indent="0" lvl="0" marL="0" rtl="0" algn="r">
              <a:spcBef>
                <a:spcPts val="0"/>
              </a:spcBef>
              <a:spcAft>
                <a:spcPts val="0"/>
              </a:spcAft>
              <a:buNone/>
            </a:pPr>
            <a:fld id="{00000000-1234-1234-1234-123412341234}" type="slidenum">
              <a:rPr lang="pl-PL"/>
              <a:t>‹#›</a:t>
            </a:fld>
            <a:endParaRPr/>
          </a:p>
        </p:txBody>
      </p:sp>
      <p:pic>
        <p:nvPicPr>
          <p:cNvPr id="158" name="Google Shape;158;p19"/>
          <p:cNvPicPr preferRelativeResize="0"/>
          <p:nvPr/>
        </p:nvPicPr>
        <p:blipFill>
          <a:blip r:embed="rId3">
            <a:alphaModFix/>
          </a:blip>
          <a:stretch>
            <a:fillRect/>
          </a:stretch>
        </p:blipFill>
        <p:spPr>
          <a:xfrm>
            <a:off x="665175" y="1921050"/>
            <a:ext cx="6369199" cy="48235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pic>
        <p:nvPicPr>
          <p:cNvPr descr="Green economy abstract concept vector illustration. (Dostarczone przez Getty Images)" id="163" name="Google Shape;163;p20"/>
          <p:cNvPicPr preferRelativeResize="0"/>
          <p:nvPr>
            <p:ph idx="2" type="pic"/>
          </p:nvPr>
        </p:nvPicPr>
        <p:blipFill rotWithShape="1">
          <a:blip r:embed="rId3">
            <a:alphaModFix/>
          </a:blip>
          <a:srcRect b="14473" l="0" r="0" t="14473"/>
          <a:stretch/>
        </p:blipFill>
        <p:spPr>
          <a:xfrm>
            <a:off x="669925" y="0"/>
            <a:ext cx="6835777" cy="4859336"/>
          </a:xfrm>
          <a:prstGeom prst="rect">
            <a:avLst/>
          </a:prstGeom>
          <a:solidFill>
            <a:srgbClr val="F2F2F2"/>
          </a:solidFill>
          <a:ln>
            <a:noFill/>
          </a:ln>
        </p:spPr>
      </p:pic>
      <p:sp>
        <p:nvSpPr>
          <p:cNvPr id="164" name="Google Shape;164;p20"/>
          <p:cNvSpPr txBox="1"/>
          <p:nvPr>
            <p:ph type="ctrTitle"/>
          </p:nvPr>
        </p:nvSpPr>
        <p:spPr>
          <a:xfrm>
            <a:off x="3186113" y="5195719"/>
            <a:ext cx="6480300" cy="1320300"/>
          </a:xfrm>
          <a:prstGeom prst="rect">
            <a:avLst/>
          </a:prstGeom>
          <a:noFill/>
          <a:ln>
            <a:noFill/>
          </a:ln>
        </p:spPr>
        <p:txBody>
          <a:bodyPr anchorCtr="0" anchor="t" bIns="0" lIns="0" spcFirstLastPara="1" rIns="0" wrap="square" tIns="0">
            <a:normAutofit/>
          </a:bodyPr>
          <a:lstStyle/>
          <a:p>
            <a:pPr indent="0" lvl="0" marL="0" rtl="0" algn="l">
              <a:lnSpc>
                <a:spcPct val="125000"/>
              </a:lnSpc>
              <a:spcBef>
                <a:spcPts val="0"/>
              </a:spcBef>
              <a:spcAft>
                <a:spcPts val="0"/>
              </a:spcAft>
              <a:buClr>
                <a:schemeClr val="dk2"/>
              </a:buClr>
              <a:buSzPts val="2800"/>
              <a:buFont typeface="Open Sans"/>
              <a:buNone/>
            </a:pPr>
            <a:r>
              <a:rPr lang="pl-PL"/>
              <a:t>Edukacja dla demokracji</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